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0" r:id="rId4"/>
    <p:sldMasterId id="2147483742" r:id="rId5"/>
  </p:sldMasterIdLst>
  <p:notesMasterIdLst>
    <p:notesMasterId r:id="rId23"/>
  </p:notesMasterIdLst>
  <p:sldIdLst>
    <p:sldId id="281" r:id="rId6"/>
    <p:sldId id="283" r:id="rId7"/>
    <p:sldId id="431" r:id="rId8"/>
    <p:sldId id="440" r:id="rId9"/>
    <p:sldId id="423" r:id="rId10"/>
    <p:sldId id="430" r:id="rId11"/>
    <p:sldId id="371" r:id="rId12"/>
    <p:sldId id="425" r:id="rId13"/>
    <p:sldId id="414" r:id="rId14"/>
    <p:sldId id="437" r:id="rId15"/>
    <p:sldId id="413" r:id="rId16"/>
    <p:sldId id="438" r:id="rId17"/>
    <p:sldId id="429" r:id="rId18"/>
    <p:sldId id="416" r:id="rId19"/>
    <p:sldId id="439" r:id="rId20"/>
    <p:sldId id="403" r:id="rId21"/>
    <p:sldId id="436" r:id="rId2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2835" autoAdjust="0"/>
    <p:restoredTop sz="83746" autoAdjust="0"/>
  </p:normalViewPr>
  <p:slideViewPr>
    <p:cSldViewPr>
      <p:cViewPr varScale="1">
        <p:scale>
          <a:sx n="61" d="100"/>
          <a:sy n="61" d="100"/>
        </p:scale>
        <p:origin x="-173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media/image1.png>
</file>

<file path=ppt/media/image2.jpeg>
</file>

<file path=ppt/media/image3.gif>
</file>

<file path=ppt/media/image4.jpe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A16C6A4D-AAA2-4E80-91A0-7B3190971708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2A3D46EA-6617-4A2C-8F1F-C15875FDF1A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8915" name="Slide Image Placeholder 5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533400" y="460375"/>
            <a:ext cx="3144838" cy="2359025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988" y="2954338"/>
            <a:ext cx="5788025" cy="5873750"/>
          </a:xfrm>
        </p:spPr>
        <p:txBody>
          <a:bodyPr>
            <a:noAutofit/>
          </a:bodyPr>
          <a:lstStyle/>
          <a:p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Forecasting: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Need for the forecast to handle a surge in the calls received during the peak times.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devise a plan to utilize the resource during the ‘off the phone’ activity.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GB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Multi site Management: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After the acquisition, centers were managed in 23 sites – Burnley, Brisbane, Auckland, India. 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Over 900 agents were working. 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channelized platform was required to monitor the performance of multiple locations by the senior managers.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</a:t>
            </a:r>
          </a:p>
          <a:p>
            <a:r>
              <a:rPr lang="en-GB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Multi skill management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Mapping people’s skill set with the requirement in an efficient way. Resource scheduling based on skills, availability, location constraints should be done.  </a:t>
            </a:r>
          </a:p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sz="1400" dirty="0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988" y="2954338"/>
            <a:ext cx="5788025" cy="5873750"/>
          </a:xfrm>
        </p:spPr>
        <p:txBody>
          <a:bodyPr>
            <a:noAutofit/>
          </a:bodyPr>
          <a:lstStyle/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r>
              <a:rPr lang="en-US" sz="1400" b="1" dirty="0" smtClean="0"/>
              <a:t>Marquee with 3-D perspective rotation</a:t>
            </a:r>
          </a:p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r>
              <a:rPr lang="en-US" sz="1400" dirty="0" smtClean="0"/>
              <a:t>(Intermediate)</a:t>
            </a:r>
          </a:p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dirty="0" smtClean="0"/>
          </a:p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dirty="0" smtClean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/>
              <a:t>To reproduce the text effects on this slide, do the following: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Slides</a:t>
            </a:r>
            <a:r>
              <a:rPr lang="en-US" dirty="0" smtClean="0"/>
              <a:t> group, click </a:t>
            </a:r>
            <a:r>
              <a:rPr lang="en-US" b="1" dirty="0" smtClean="0"/>
              <a:t>Layout</a:t>
            </a:r>
            <a:r>
              <a:rPr lang="en-US" dirty="0" smtClean="0"/>
              <a:t>, and then click </a:t>
            </a:r>
            <a:r>
              <a:rPr lang="en-US" b="1" dirty="0" smtClean="0"/>
              <a:t>Blank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Shapes</a:t>
            </a:r>
            <a:r>
              <a:rPr lang="en-US" dirty="0" smtClean="0"/>
              <a:t>, and then under </a:t>
            </a:r>
            <a:r>
              <a:rPr lang="en-US" b="1" dirty="0" smtClean="0"/>
              <a:t>Rectangles</a:t>
            </a:r>
            <a:r>
              <a:rPr lang="en-US" dirty="0" smtClean="0"/>
              <a:t> click </a:t>
            </a:r>
            <a:r>
              <a:rPr lang="en-US" b="1" dirty="0" smtClean="0"/>
              <a:t>Rectangle</a:t>
            </a:r>
            <a:r>
              <a:rPr lang="en-US" dirty="0" smtClean="0"/>
              <a:t> (first option from the left). On the slide, drag to draw a rectangle.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Size</a:t>
            </a:r>
            <a:r>
              <a:rPr lang="en-US" dirty="0" smtClean="0"/>
              <a:t> group,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Height </a:t>
            </a:r>
            <a:r>
              <a:rPr lang="en-US" dirty="0" smtClean="0"/>
              <a:t>box, enter </a:t>
            </a:r>
            <a:r>
              <a:rPr lang="en-US" b="1" dirty="0" smtClean="0"/>
              <a:t>3.12”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Width </a:t>
            </a:r>
            <a:r>
              <a:rPr lang="en-US" dirty="0" smtClean="0"/>
              <a:t>box, enter </a:t>
            </a:r>
            <a:r>
              <a:rPr lang="en-US" b="1" dirty="0" smtClean="0"/>
              <a:t>7.67”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Fill</a:t>
            </a:r>
            <a:r>
              <a:rPr lang="en-US" dirty="0" smtClean="0"/>
              <a:t>, and then click </a:t>
            </a:r>
            <a:r>
              <a:rPr lang="en-US" b="1" dirty="0" smtClean="0"/>
              <a:t>No Fill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Outline</a:t>
            </a:r>
            <a:r>
              <a:rPr lang="en-US" dirty="0" smtClean="0"/>
              <a:t>, and then click </a:t>
            </a:r>
            <a:r>
              <a:rPr lang="en-US" b="1" dirty="0" smtClean="0"/>
              <a:t>No Outline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Right-click the rectangle, and then click </a:t>
            </a:r>
            <a:r>
              <a:rPr lang="en-US" b="1" dirty="0" smtClean="0"/>
              <a:t>Edit Text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Enter text in the text box, and then select the text.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Font</a:t>
            </a:r>
            <a:r>
              <a:rPr lang="en-US" dirty="0" smtClean="0"/>
              <a:t> group, select </a:t>
            </a:r>
            <a:r>
              <a:rPr lang="en-US" b="1" dirty="0" smtClean="0"/>
              <a:t>Franklin Gothic Medium </a:t>
            </a:r>
            <a:r>
              <a:rPr lang="en-US" dirty="0" smtClean="0"/>
              <a:t>from the </a:t>
            </a:r>
            <a:r>
              <a:rPr lang="en-US" b="1" dirty="0" smtClean="0"/>
              <a:t>Font</a:t>
            </a:r>
            <a:r>
              <a:rPr lang="en-US" dirty="0" smtClean="0"/>
              <a:t> list, enter </a:t>
            </a:r>
            <a:r>
              <a:rPr lang="en-US" b="1" dirty="0" smtClean="0"/>
              <a:t>50</a:t>
            </a:r>
            <a:r>
              <a:rPr lang="en-US" dirty="0" smtClean="0"/>
              <a:t> in the </a:t>
            </a:r>
            <a:r>
              <a:rPr lang="en-US" b="1" dirty="0" smtClean="0"/>
              <a:t>Font Size </a:t>
            </a:r>
            <a:r>
              <a:rPr lang="en-US" dirty="0" smtClean="0"/>
              <a:t>box, and then click </a:t>
            </a:r>
            <a:r>
              <a:rPr lang="en-US" b="1" dirty="0" smtClean="0"/>
              <a:t>Bold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Paragraph</a:t>
            </a:r>
            <a:r>
              <a:rPr lang="en-US" dirty="0" smtClean="0"/>
              <a:t> group, click </a:t>
            </a:r>
            <a:r>
              <a:rPr lang="en-US" b="1" dirty="0" smtClean="0"/>
              <a:t>Center</a:t>
            </a:r>
            <a:r>
              <a:rPr lang="en-US" dirty="0" smtClean="0"/>
              <a:t> to center the text in the text box.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WordArt Styles </a:t>
            </a:r>
            <a:r>
              <a:rPr lang="en-US" dirty="0" smtClean="0"/>
              <a:t>group, click the arrow next to </a:t>
            </a:r>
            <a:r>
              <a:rPr lang="en-US" b="1" dirty="0" smtClean="0"/>
              <a:t>Text Fill</a:t>
            </a:r>
            <a:r>
              <a:rPr lang="en-US" dirty="0" smtClean="0"/>
              <a:t>, point to </a:t>
            </a:r>
            <a:r>
              <a:rPr lang="en-US" b="1" dirty="0" smtClean="0"/>
              <a:t>Gradient</a:t>
            </a:r>
            <a:r>
              <a:rPr lang="en-US" dirty="0" smtClean="0"/>
              <a:t>, and then click </a:t>
            </a:r>
            <a:r>
              <a:rPr lang="en-US" b="1" dirty="0" smtClean="0"/>
              <a:t>More Gradients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Format Text Effects </a:t>
            </a:r>
            <a:r>
              <a:rPr lang="en-US" dirty="0" smtClean="0"/>
              <a:t>dialog box, click </a:t>
            </a:r>
            <a:r>
              <a:rPr lang="en-US" b="1" dirty="0" smtClean="0"/>
              <a:t>Text Fill </a:t>
            </a:r>
            <a:r>
              <a:rPr lang="en-US" dirty="0" smtClean="0"/>
              <a:t>in the left pane, select </a:t>
            </a:r>
            <a:r>
              <a:rPr lang="en-US" b="1" dirty="0" smtClean="0"/>
              <a:t>Gradient fill </a:t>
            </a:r>
            <a:r>
              <a:rPr lang="en-US" dirty="0" smtClean="0"/>
              <a:t>in the </a:t>
            </a:r>
            <a:r>
              <a:rPr lang="en-US" b="1" dirty="0" smtClean="0"/>
              <a:t>Text Fill </a:t>
            </a:r>
            <a:r>
              <a:rPr lang="en-US" dirty="0" smtClean="0"/>
              <a:t>pane,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Type</a:t>
            </a:r>
            <a:r>
              <a:rPr lang="en-US" dirty="0" smtClean="0"/>
              <a:t> list, select </a:t>
            </a:r>
            <a:r>
              <a:rPr lang="en-US" b="1" dirty="0" smtClean="0"/>
              <a:t>Linear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Direction</a:t>
            </a:r>
            <a:r>
              <a:rPr lang="en-US" dirty="0" smtClean="0"/>
              <a:t>, and then click </a:t>
            </a:r>
            <a:r>
              <a:rPr lang="en-US" b="1" dirty="0" smtClean="0"/>
              <a:t>Linear Down </a:t>
            </a:r>
            <a:r>
              <a:rPr lang="en-US" dirty="0" smtClean="0"/>
              <a:t>(first row, second option from the left).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Angle</a:t>
            </a:r>
            <a:r>
              <a:rPr lang="en-US" dirty="0" smtClean="0"/>
              <a:t> box, enter </a:t>
            </a:r>
            <a:r>
              <a:rPr lang="en-US" b="1" dirty="0" smtClean="0"/>
              <a:t>90°</a:t>
            </a:r>
            <a:r>
              <a:rPr lang="en-US" dirty="0" smtClean="0"/>
              <a:t>.</a:t>
            </a:r>
            <a:endParaRPr lang="en-US" b="1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Gradient stops</a:t>
            </a:r>
            <a:r>
              <a:rPr lang="en-US" dirty="0" smtClean="0"/>
              <a:t>, click </a:t>
            </a:r>
            <a:r>
              <a:rPr lang="en-US" b="1" dirty="0" smtClean="0"/>
              <a:t>Add</a:t>
            </a:r>
            <a:r>
              <a:rPr lang="en-US" dirty="0" smtClean="0"/>
              <a:t> or </a:t>
            </a:r>
            <a:r>
              <a:rPr lang="en-US" b="1" dirty="0" smtClean="0"/>
              <a:t>Remove</a:t>
            </a:r>
            <a:r>
              <a:rPr lang="en-US" dirty="0" smtClean="0"/>
              <a:t> until three stops appear in the drop-down list.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Also under </a:t>
            </a:r>
            <a:r>
              <a:rPr lang="en-US" b="1" dirty="0" smtClean="0"/>
              <a:t>Gradient stops</a:t>
            </a:r>
            <a:r>
              <a:rPr lang="en-US" dirty="0" smtClean="0"/>
              <a:t>, customize the gradient stops that you added as follows: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1 </a:t>
            </a:r>
            <a:r>
              <a:rPr lang="en-US" dirty="0" smtClean="0"/>
              <a:t>from the list, and then do the following: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click </a:t>
            </a:r>
            <a:r>
              <a:rPr lang="en-US" b="1" dirty="0" smtClean="0"/>
              <a:t>More Colors</a:t>
            </a:r>
            <a:r>
              <a:rPr lang="en-US" dirty="0" smtClean="0"/>
              <a:t>, and then in the </a:t>
            </a:r>
            <a:r>
              <a:rPr lang="en-US" b="1" dirty="0" smtClean="0"/>
              <a:t>Colors</a:t>
            </a:r>
            <a:r>
              <a:rPr lang="en-US" dirty="0" smtClean="0"/>
              <a:t> dialog box, on the </a:t>
            </a:r>
            <a:r>
              <a:rPr lang="en-US" b="1" dirty="0" smtClean="0"/>
              <a:t>Custom</a:t>
            </a:r>
            <a:r>
              <a:rPr lang="en-US" dirty="0" smtClean="0"/>
              <a:t> tab, enter values for Red: </a:t>
            </a:r>
            <a:r>
              <a:rPr lang="en-US" b="1" dirty="0" smtClean="0"/>
              <a:t>80</a:t>
            </a:r>
            <a:r>
              <a:rPr lang="en-US" dirty="0" smtClean="0"/>
              <a:t>, Green: </a:t>
            </a:r>
            <a:r>
              <a:rPr lang="en-US" b="1" dirty="0" smtClean="0"/>
              <a:t>80</a:t>
            </a:r>
            <a:r>
              <a:rPr lang="en-US" dirty="0" smtClean="0"/>
              <a:t>, Blue: </a:t>
            </a:r>
            <a:r>
              <a:rPr lang="en-US" b="1" dirty="0" smtClean="0"/>
              <a:t>80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2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49%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click </a:t>
            </a:r>
            <a:r>
              <a:rPr lang="en-US" b="1" dirty="0" smtClean="0"/>
              <a:t>More Colors</a:t>
            </a:r>
            <a:r>
              <a:rPr lang="en-US" dirty="0" smtClean="0"/>
              <a:t>, and then in the </a:t>
            </a:r>
            <a:r>
              <a:rPr lang="en-US" b="1" dirty="0" smtClean="0"/>
              <a:t>Colors</a:t>
            </a:r>
            <a:r>
              <a:rPr lang="en-US" dirty="0" smtClean="0"/>
              <a:t> dialog box, on the </a:t>
            </a:r>
            <a:r>
              <a:rPr lang="en-US" b="1" dirty="0" smtClean="0"/>
              <a:t>Custom</a:t>
            </a:r>
            <a:r>
              <a:rPr lang="en-US" dirty="0" smtClean="0"/>
              <a:t> tab, enter values for Red: </a:t>
            </a:r>
            <a:r>
              <a:rPr lang="en-US" b="1" dirty="0" smtClean="0"/>
              <a:t>89</a:t>
            </a:r>
            <a:r>
              <a:rPr lang="en-US" dirty="0" smtClean="0"/>
              <a:t>, Green: </a:t>
            </a:r>
            <a:r>
              <a:rPr lang="en-US" b="1" dirty="0" smtClean="0"/>
              <a:t>89</a:t>
            </a:r>
            <a:r>
              <a:rPr lang="en-US" dirty="0" smtClean="0"/>
              <a:t>, Blue: </a:t>
            </a:r>
            <a:r>
              <a:rPr lang="en-US" b="1" dirty="0" smtClean="0"/>
              <a:t>89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3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50%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Black, Text 1</a:t>
            </a:r>
            <a:r>
              <a:rPr lang="en-US" dirty="0" smtClean="0">
                <a:solidFill>
                  <a:schemeClr val="accent6"/>
                </a:solidFill>
              </a:rPr>
              <a:t> (first row, second option from the left).</a:t>
            </a:r>
            <a:endParaRPr lang="en-US" dirty="0" smtClean="0"/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Also in the </a:t>
            </a:r>
            <a:r>
              <a:rPr lang="en-US" b="1" dirty="0" smtClean="0"/>
              <a:t>Format Text Effects </a:t>
            </a:r>
            <a:r>
              <a:rPr lang="en-US" dirty="0" smtClean="0"/>
              <a:t>dialog box, click </a:t>
            </a:r>
            <a:r>
              <a:rPr lang="en-US" b="1" dirty="0" smtClean="0"/>
              <a:t>Shadow</a:t>
            </a:r>
            <a:r>
              <a:rPr lang="en-US" dirty="0" smtClean="0"/>
              <a:t> in the left pane. In the </a:t>
            </a:r>
            <a:r>
              <a:rPr lang="en-US" b="1" dirty="0" smtClean="0"/>
              <a:t>Shadow</a:t>
            </a:r>
            <a:r>
              <a:rPr lang="en-US" dirty="0" smtClean="0"/>
              <a:t> pane, click the button next to </a:t>
            </a:r>
            <a:r>
              <a:rPr lang="en-US" b="1" dirty="0" smtClean="0"/>
              <a:t>Presets</a:t>
            </a:r>
            <a:r>
              <a:rPr lang="en-US" dirty="0" smtClean="0"/>
              <a:t>, and then under </a:t>
            </a:r>
            <a:r>
              <a:rPr lang="en-US" b="1" dirty="0" smtClean="0"/>
              <a:t>Outer</a:t>
            </a:r>
            <a:r>
              <a:rPr lang="en-US" dirty="0" smtClean="0"/>
              <a:t> click </a:t>
            </a:r>
            <a:r>
              <a:rPr lang="en-US" b="1" dirty="0" smtClean="0"/>
              <a:t>Offset Center </a:t>
            </a:r>
            <a:r>
              <a:rPr lang="en-US" dirty="0" smtClean="0"/>
              <a:t>(second row, second option from the left).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endParaRPr lang="en-US" dirty="0" smtClean="0"/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endParaRPr lang="en-US" dirty="0" smtClean="0"/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None/>
              <a:defRPr/>
            </a:pPr>
            <a:r>
              <a:rPr lang="en-US" dirty="0" smtClean="0"/>
              <a:t>To reproduce the shape effects on this slide, do the following: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Shapes</a:t>
            </a:r>
            <a:r>
              <a:rPr lang="en-US" dirty="0" smtClean="0"/>
              <a:t>, and then under </a:t>
            </a:r>
            <a:r>
              <a:rPr lang="en-US" b="1" dirty="0" smtClean="0"/>
              <a:t>Rectangles</a:t>
            </a:r>
            <a:r>
              <a:rPr lang="en-US" dirty="0" smtClean="0"/>
              <a:t> click </a:t>
            </a:r>
            <a:r>
              <a:rPr lang="en-US" b="1" dirty="0" smtClean="0"/>
              <a:t>Rounded Rectangle </a:t>
            </a:r>
            <a:r>
              <a:rPr lang="en-US" dirty="0" smtClean="0"/>
              <a:t>(second option from the left). On the slide, drag to draw a rounded rectangle.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rounded rectangle.  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Size</a:t>
            </a:r>
            <a:r>
              <a:rPr lang="en-US" dirty="0" smtClean="0"/>
              <a:t> group,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Height </a:t>
            </a:r>
            <a:r>
              <a:rPr lang="en-US" dirty="0" smtClean="0"/>
              <a:t>box, enter </a:t>
            </a:r>
            <a:r>
              <a:rPr lang="en-US" b="1" dirty="0" smtClean="0"/>
              <a:t>3.12”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Width </a:t>
            </a:r>
            <a:r>
              <a:rPr lang="en-US" dirty="0" smtClean="0"/>
              <a:t>box, enter </a:t>
            </a:r>
            <a:r>
              <a:rPr lang="en-US" b="1" dirty="0" smtClean="0"/>
              <a:t>7.67”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Drag the yellow diamond adjustment handle at the top of the rounded rectangle to adjust the amount of rounding on the corners.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Shape Styles </a:t>
            </a:r>
            <a:r>
              <a:rPr lang="en-US" dirty="0" smtClean="0"/>
              <a:t>group, click the arrow next to </a:t>
            </a:r>
            <a:r>
              <a:rPr lang="en-US" b="1" dirty="0" smtClean="0"/>
              <a:t>Shape Fill</a:t>
            </a:r>
            <a:r>
              <a:rPr lang="en-US" dirty="0" smtClean="0"/>
              <a:t>, point to </a:t>
            </a:r>
            <a:r>
              <a:rPr lang="en-US" b="1" dirty="0" smtClean="0"/>
              <a:t>Gradient</a:t>
            </a:r>
            <a:r>
              <a:rPr lang="en-US" dirty="0" smtClean="0"/>
              <a:t>, and then click </a:t>
            </a:r>
            <a:r>
              <a:rPr lang="en-US" b="1" dirty="0" smtClean="0"/>
              <a:t>More Gradients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Format Shape </a:t>
            </a:r>
            <a:r>
              <a:rPr lang="en-US" dirty="0" smtClean="0"/>
              <a:t>dialog box, click </a:t>
            </a:r>
            <a:r>
              <a:rPr lang="en-US" b="1" dirty="0" smtClean="0"/>
              <a:t>Fill </a:t>
            </a:r>
            <a:r>
              <a:rPr lang="en-US" dirty="0" smtClean="0"/>
              <a:t>in the left pane, select </a:t>
            </a:r>
            <a:r>
              <a:rPr lang="en-US" b="1" dirty="0" smtClean="0"/>
              <a:t>Gradient fill </a:t>
            </a:r>
            <a:r>
              <a:rPr lang="en-US" dirty="0" smtClean="0"/>
              <a:t>in the </a:t>
            </a:r>
            <a:r>
              <a:rPr lang="en-US" b="1" dirty="0" smtClean="0"/>
              <a:t>Fill</a:t>
            </a:r>
            <a:r>
              <a:rPr lang="en-US" dirty="0" smtClean="0"/>
              <a:t> pane,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Type</a:t>
            </a:r>
            <a:r>
              <a:rPr lang="en-US" dirty="0" smtClean="0"/>
              <a:t> list, select </a:t>
            </a:r>
            <a:r>
              <a:rPr lang="en-US" b="1" dirty="0" smtClean="0"/>
              <a:t>Linear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Direction</a:t>
            </a:r>
            <a:r>
              <a:rPr lang="en-US" dirty="0" smtClean="0"/>
              <a:t>, and then click </a:t>
            </a:r>
            <a:r>
              <a:rPr lang="en-US" b="1" dirty="0" smtClean="0"/>
              <a:t>Linear Right </a:t>
            </a:r>
            <a:r>
              <a:rPr lang="en-US" dirty="0" smtClean="0"/>
              <a:t>(first row, fourth option from the left).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Angle</a:t>
            </a:r>
            <a:r>
              <a:rPr lang="en-US" dirty="0" smtClean="0"/>
              <a:t> box, enter </a:t>
            </a:r>
            <a:r>
              <a:rPr lang="en-US" b="1" dirty="0" smtClean="0"/>
              <a:t>0°</a:t>
            </a:r>
            <a:r>
              <a:rPr lang="en-US" dirty="0" smtClean="0"/>
              <a:t>.</a:t>
            </a:r>
            <a:endParaRPr lang="en-US" b="1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Gradient stops</a:t>
            </a:r>
            <a:r>
              <a:rPr lang="en-US" dirty="0" smtClean="0"/>
              <a:t>, click </a:t>
            </a:r>
            <a:r>
              <a:rPr lang="en-US" b="1" dirty="0" smtClean="0"/>
              <a:t>Add</a:t>
            </a:r>
            <a:r>
              <a:rPr lang="en-US" dirty="0" smtClean="0"/>
              <a:t> or </a:t>
            </a:r>
            <a:r>
              <a:rPr lang="en-US" b="1" dirty="0" smtClean="0"/>
              <a:t>Remove</a:t>
            </a:r>
            <a:r>
              <a:rPr lang="en-US" dirty="0" smtClean="0"/>
              <a:t> until two stops appear in the drop-down list.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 Also under </a:t>
            </a:r>
            <a:r>
              <a:rPr lang="en-US" b="1" dirty="0" smtClean="0"/>
              <a:t>Gradient stops</a:t>
            </a:r>
            <a:r>
              <a:rPr lang="en-US" dirty="0" smtClean="0"/>
              <a:t>, customize the gradient stops that you added as follows: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1 </a:t>
            </a:r>
            <a:r>
              <a:rPr lang="en-US" dirty="0" smtClean="0"/>
              <a:t>from the list, and then do the following: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White, Background 1 </a:t>
            </a:r>
            <a:r>
              <a:rPr lang="en-US" dirty="0" smtClean="0">
                <a:solidFill>
                  <a:schemeClr val="accent6"/>
                </a:solidFill>
              </a:rPr>
              <a:t>(first row, first option from the left).</a:t>
            </a:r>
            <a:endParaRPr lang="en-US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2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100%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White, Background 1, Darker 25% </a:t>
            </a:r>
            <a:r>
              <a:rPr lang="en-US" dirty="0" smtClean="0">
                <a:solidFill>
                  <a:schemeClr val="accent6"/>
                </a:solidFill>
              </a:rPr>
              <a:t>(fourth row, first option from the left).</a:t>
            </a:r>
            <a:endParaRPr lang="en-US" dirty="0" smtClean="0"/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Also in the </a:t>
            </a:r>
            <a:r>
              <a:rPr lang="en-US" b="1" dirty="0" smtClean="0"/>
              <a:t>Format Shape Effects </a:t>
            </a:r>
            <a:r>
              <a:rPr lang="en-US" dirty="0" smtClean="0"/>
              <a:t>dialog box, click </a:t>
            </a:r>
            <a:r>
              <a:rPr lang="en-US" b="1" dirty="0" smtClean="0"/>
              <a:t>Line Color </a:t>
            </a:r>
            <a:r>
              <a:rPr lang="en-US" dirty="0" smtClean="0"/>
              <a:t>in the left pane. In the </a:t>
            </a:r>
            <a:r>
              <a:rPr lang="en-US" b="1" dirty="0" smtClean="0"/>
              <a:t>Line Color </a:t>
            </a:r>
            <a:r>
              <a:rPr lang="en-US" dirty="0" smtClean="0"/>
              <a:t>pane, select </a:t>
            </a:r>
            <a:r>
              <a:rPr lang="en-US" b="1" dirty="0" smtClean="0"/>
              <a:t>No line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rounded rectangle.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Clipboard</a:t>
            </a:r>
            <a:r>
              <a:rPr lang="en-US" dirty="0" smtClean="0"/>
              <a:t> group, click the arrow under </a:t>
            </a:r>
            <a:r>
              <a:rPr lang="en-US" b="1" dirty="0" smtClean="0"/>
              <a:t>Paste</a:t>
            </a:r>
            <a:r>
              <a:rPr lang="en-US" dirty="0" smtClean="0"/>
              <a:t>, and then click </a:t>
            </a:r>
            <a:r>
              <a:rPr lang="en-US" b="1" dirty="0" smtClean="0"/>
              <a:t>Duplicate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duplicate rounded rectangle.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Fill</a:t>
            </a:r>
            <a:r>
              <a:rPr lang="en-US" dirty="0" smtClean="0"/>
              <a:t>, and then click </a:t>
            </a:r>
            <a:r>
              <a:rPr lang="en-US" b="1" dirty="0" smtClean="0"/>
              <a:t>No Fill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Outline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/>
              <a:t>click </a:t>
            </a:r>
            <a:r>
              <a:rPr lang="en-US" b="1" dirty="0" smtClean="0"/>
              <a:t>White, Background 1 </a:t>
            </a:r>
            <a:r>
              <a:rPr lang="en-US" dirty="0" smtClean="0"/>
              <a:t>(first row, first option from the left).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Outline</a:t>
            </a:r>
            <a:r>
              <a:rPr lang="en-US" dirty="0" smtClean="0"/>
              <a:t>, point to </a:t>
            </a:r>
            <a:r>
              <a:rPr lang="en-US" b="1" dirty="0" smtClean="0"/>
              <a:t>Weight</a:t>
            </a:r>
            <a:r>
              <a:rPr lang="en-US" dirty="0" smtClean="0"/>
              <a:t>, and then click </a:t>
            </a:r>
            <a:r>
              <a:rPr lang="en-US" b="1" dirty="0" smtClean="0"/>
              <a:t>More Lines</a:t>
            </a:r>
            <a:r>
              <a:rPr lang="en-US" dirty="0" smtClean="0"/>
              <a:t>. In the </a:t>
            </a:r>
            <a:r>
              <a:rPr lang="en-US" b="1" dirty="0" smtClean="0"/>
              <a:t>Format Shape </a:t>
            </a:r>
            <a:r>
              <a:rPr lang="en-US" dirty="0" smtClean="0"/>
              <a:t>dialog box, click </a:t>
            </a:r>
            <a:r>
              <a:rPr lang="en-US" b="1" dirty="0" smtClean="0"/>
              <a:t>Line Style </a:t>
            </a:r>
            <a:r>
              <a:rPr lang="en-US" dirty="0" smtClean="0"/>
              <a:t>in the left pane, and then do the following in the </a:t>
            </a:r>
            <a:r>
              <a:rPr lang="en-US" b="1" dirty="0" smtClean="0"/>
              <a:t>Line Style </a:t>
            </a:r>
            <a:r>
              <a:rPr lang="en-US" dirty="0" smtClean="0"/>
              <a:t>pane: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Width</a:t>
            </a:r>
            <a:r>
              <a:rPr lang="en-US" dirty="0" smtClean="0"/>
              <a:t> box enter </a:t>
            </a:r>
            <a:r>
              <a:rPr lang="en-US" b="1" dirty="0" smtClean="0"/>
              <a:t>10 pt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Dash type</a:t>
            </a:r>
            <a:r>
              <a:rPr lang="en-US" dirty="0" smtClean="0"/>
              <a:t>, and then click </a:t>
            </a:r>
            <a:r>
              <a:rPr lang="en-US" b="1" dirty="0" smtClean="0"/>
              <a:t>Round Dot </a:t>
            </a:r>
            <a:r>
              <a:rPr lang="en-US" dirty="0" smtClean="0"/>
              <a:t>(second option from the top).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Cap type </a:t>
            </a:r>
            <a:r>
              <a:rPr lang="en-US" dirty="0" smtClean="0"/>
              <a:t>list, select </a:t>
            </a:r>
            <a:r>
              <a:rPr lang="en-US" b="1" dirty="0" smtClean="0"/>
              <a:t>Round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Shape Effects</a:t>
            </a:r>
            <a:r>
              <a:rPr lang="en-US" dirty="0" smtClean="0"/>
              <a:t>, point to </a:t>
            </a:r>
            <a:r>
              <a:rPr lang="en-US" b="1" dirty="0" smtClean="0"/>
              <a:t>Glow</a:t>
            </a:r>
            <a:r>
              <a:rPr lang="en-US" dirty="0" smtClean="0"/>
              <a:t>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Glow Variations</a:t>
            </a:r>
            <a:r>
              <a:rPr lang="en-US" dirty="0" smtClean="0"/>
              <a:t>, click </a:t>
            </a:r>
            <a:r>
              <a:rPr lang="en-US" b="1" dirty="0" smtClean="0"/>
              <a:t>Accent color 1, 11 pt glow </a:t>
            </a:r>
            <a:r>
              <a:rPr lang="en-US" dirty="0" smtClean="0"/>
              <a:t>(third row, first option from the left).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Point to </a:t>
            </a:r>
            <a:r>
              <a:rPr lang="en-US" b="1" dirty="0" smtClean="0"/>
              <a:t>More Glow Colors</a:t>
            </a:r>
            <a:r>
              <a:rPr lang="en-US" dirty="0" smtClean="0"/>
              <a:t>, and then click </a:t>
            </a:r>
            <a:r>
              <a:rPr lang="en-US" b="1" dirty="0" smtClean="0"/>
              <a:t>More Colors</a:t>
            </a:r>
            <a:r>
              <a:rPr lang="en-US" dirty="0" smtClean="0"/>
              <a:t>. In the </a:t>
            </a:r>
            <a:r>
              <a:rPr lang="en-US" b="1" dirty="0" smtClean="0"/>
              <a:t>Colors</a:t>
            </a:r>
            <a:r>
              <a:rPr lang="en-US" dirty="0" smtClean="0"/>
              <a:t> dialog box, on the </a:t>
            </a:r>
            <a:r>
              <a:rPr lang="en-US" b="1" dirty="0" smtClean="0"/>
              <a:t>Custom</a:t>
            </a:r>
            <a:r>
              <a:rPr lang="en-US" dirty="0" smtClean="0"/>
              <a:t> tab, enter values for Red: </a:t>
            </a:r>
            <a:r>
              <a:rPr lang="en-US" b="1" dirty="0" smtClean="0"/>
              <a:t>255</a:t>
            </a:r>
            <a:r>
              <a:rPr lang="en-US" dirty="0" smtClean="0"/>
              <a:t>, Green: </a:t>
            </a:r>
            <a:r>
              <a:rPr lang="en-US" b="1" dirty="0" smtClean="0"/>
              <a:t>233</a:t>
            </a:r>
            <a:r>
              <a:rPr lang="en-US" dirty="0" smtClean="0"/>
              <a:t>, Blue: </a:t>
            </a:r>
            <a:r>
              <a:rPr lang="en-US" b="1" dirty="0" smtClean="0"/>
              <a:t>33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Size</a:t>
            </a:r>
            <a:r>
              <a:rPr lang="en-US" dirty="0" smtClean="0"/>
              <a:t> group,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Height </a:t>
            </a:r>
            <a:r>
              <a:rPr lang="en-US" dirty="0" smtClean="0"/>
              <a:t>box, enter </a:t>
            </a:r>
            <a:r>
              <a:rPr lang="en-US" b="1" dirty="0" smtClean="0"/>
              <a:t>3.53”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Width </a:t>
            </a:r>
            <a:r>
              <a:rPr lang="en-US" dirty="0" smtClean="0"/>
              <a:t>box, enter </a:t>
            </a:r>
            <a:r>
              <a:rPr lang="en-US" b="1" dirty="0" smtClean="0"/>
              <a:t>8.05”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Shapes</a:t>
            </a:r>
            <a:r>
              <a:rPr lang="en-US" dirty="0" smtClean="0"/>
              <a:t>, and then under </a:t>
            </a:r>
            <a:r>
              <a:rPr lang="en-US" b="1" dirty="0" smtClean="0"/>
              <a:t>Lines</a:t>
            </a:r>
            <a:r>
              <a:rPr lang="en-US" dirty="0" smtClean="0"/>
              <a:t> click </a:t>
            </a:r>
            <a:r>
              <a:rPr lang="en-US" b="1" dirty="0" smtClean="0"/>
              <a:t>Line</a:t>
            </a:r>
            <a:r>
              <a:rPr lang="en-US" dirty="0" smtClean="0"/>
              <a:t> (first option from the left).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Press and hold SHIFT, and then drag to draw a straight, horizontal line on the slide.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line. 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Size</a:t>
            </a:r>
            <a:r>
              <a:rPr lang="en-US" dirty="0" smtClean="0"/>
              <a:t> group, in the </a:t>
            </a:r>
            <a:r>
              <a:rPr lang="en-US" b="1" dirty="0" smtClean="0"/>
              <a:t>Shape Width </a:t>
            </a:r>
            <a:r>
              <a:rPr lang="en-US" dirty="0" smtClean="0"/>
              <a:t>box, enter </a:t>
            </a:r>
            <a:r>
              <a:rPr lang="en-US" b="1" dirty="0" smtClean="0"/>
              <a:t>7.67”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Outline</a:t>
            </a:r>
            <a:r>
              <a:rPr lang="en-US" dirty="0" smtClean="0"/>
              <a:t>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Theme Colors</a:t>
            </a:r>
            <a:r>
              <a:rPr lang="en-US" dirty="0" smtClean="0"/>
              <a:t>, click </a:t>
            </a:r>
            <a:r>
              <a:rPr lang="en-US" b="1" dirty="0" smtClean="0"/>
              <a:t>Black, Text 1, Lighter 50% </a:t>
            </a:r>
            <a:r>
              <a:rPr lang="en-US" dirty="0" smtClean="0"/>
              <a:t>(second row, second option from the left).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Point to </a:t>
            </a:r>
            <a:r>
              <a:rPr lang="en-US" b="1" dirty="0" smtClean="0"/>
              <a:t>Weight</a:t>
            </a:r>
            <a:r>
              <a:rPr lang="en-US" dirty="0" smtClean="0"/>
              <a:t>, and then click </a:t>
            </a:r>
            <a:r>
              <a:rPr lang="en-US" b="1" dirty="0" smtClean="0"/>
              <a:t>1 1/2 pt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line.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Clipboard</a:t>
            </a:r>
            <a:r>
              <a:rPr lang="en-US" dirty="0" smtClean="0"/>
              <a:t> group, click the arrow under </a:t>
            </a:r>
            <a:r>
              <a:rPr lang="en-US" b="1" dirty="0" smtClean="0"/>
              <a:t>Paste</a:t>
            </a:r>
            <a:r>
              <a:rPr lang="en-US" dirty="0" smtClean="0"/>
              <a:t>, and then click </a:t>
            </a:r>
            <a:r>
              <a:rPr lang="en-US" b="1" dirty="0" smtClean="0"/>
              <a:t>Duplicate</a:t>
            </a:r>
            <a:r>
              <a:rPr lang="en-US" dirty="0" smtClean="0"/>
              <a:t>. Repeat the process for a total of eight straight lines.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Editing</a:t>
            </a:r>
            <a:r>
              <a:rPr lang="en-US" dirty="0" smtClean="0"/>
              <a:t> group, click </a:t>
            </a:r>
            <a:r>
              <a:rPr lang="en-US" b="1" dirty="0" smtClean="0"/>
              <a:t>Select</a:t>
            </a:r>
            <a:r>
              <a:rPr lang="en-US" dirty="0" smtClean="0"/>
              <a:t>, and then click </a:t>
            </a:r>
            <a:r>
              <a:rPr lang="en-US" b="1" dirty="0" smtClean="0"/>
              <a:t>Selection Pane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Selection and Visibility </a:t>
            </a:r>
            <a:r>
              <a:rPr lang="en-US" dirty="0" smtClean="0"/>
              <a:t>pane, select the first rectangle that contains text.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Arrange</a:t>
            </a:r>
            <a:r>
              <a:rPr lang="en-US" dirty="0" smtClean="0"/>
              <a:t>, and then click </a:t>
            </a:r>
            <a:r>
              <a:rPr lang="en-US" b="1" dirty="0" smtClean="0"/>
              <a:t>Bring to Front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Also in the </a:t>
            </a:r>
            <a:r>
              <a:rPr lang="en-US" b="1" dirty="0" smtClean="0"/>
              <a:t>Selection and Visibility </a:t>
            </a:r>
            <a:r>
              <a:rPr lang="en-US" dirty="0" smtClean="0"/>
              <a:t>pane, press and hold CTRL and select all three rectangle objects.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Arrange</a:t>
            </a:r>
            <a:r>
              <a:rPr lang="en-US" dirty="0" smtClean="0"/>
              <a:t>, point to </a:t>
            </a:r>
            <a:r>
              <a:rPr lang="en-US" b="1" dirty="0" smtClean="0"/>
              <a:t>Align</a:t>
            </a:r>
            <a:r>
              <a:rPr lang="en-US" dirty="0" smtClean="0"/>
              <a:t>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Align to Slide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Align Center</a:t>
            </a:r>
            <a:r>
              <a:rPr lang="en-US" dirty="0" smtClean="0"/>
              <a:t>. 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Align Middle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Drag each of the straight lines onto the gradient-filled rectangle, spacing them vertically as evenly as possible.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Selection and Visibility </a:t>
            </a:r>
            <a:r>
              <a:rPr lang="en-US" dirty="0" smtClean="0"/>
              <a:t>pane, press and hold CTRL and select all eight straight connector objects (the lines).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 </a:t>
            </a:r>
            <a:r>
              <a:rPr lang="en-US" dirty="0" smtClean="0"/>
              <a:t>group, click </a:t>
            </a:r>
            <a:r>
              <a:rPr lang="en-US" b="1" dirty="0" smtClean="0"/>
              <a:t>Arrange</a:t>
            </a:r>
            <a:r>
              <a:rPr lang="en-US" dirty="0" smtClean="0"/>
              <a:t>, point to </a:t>
            </a:r>
            <a:r>
              <a:rPr lang="en-US" b="1" dirty="0" smtClean="0"/>
              <a:t>Align</a:t>
            </a:r>
            <a:r>
              <a:rPr lang="en-US" dirty="0" smtClean="0"/>
              <a:t>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Align Selected Objects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Distribute Vertically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Align Center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Press CTRL+A to select all of the objects on the slide.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Arrange</a:t>
            </a:r>
            <a:r>
              <a:rPr lang="en-US" dirty="0" smtClean="0"/>
              <a:t>, and then click </a:t>
            </a:r>
            <a:r>
              <a:rPr lang="en-US" b="1" dirty="0" smtClean="0"/>
              <a:t>Group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group.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Shape Effects</a:t>
            </a:r>
            <a:r>
              <a:rPr lang="en-US" dirty="0" smtClean="0"/>
              <a:t>, point to </a:t>
            </a:r>
            <a:r>
              <a:rPr lang="en-US" b="1" dirty="0" smtClean="0"/>
              <a:t>3-D Rotation</a:t>
            </a:r>
            <a:r>
              <a:rPr lang="en-US" dirty="0" smtClean="0"/>
              <a:t>, and then under </a:t>
            </a:r>
            <a:r>
              <a:rPr lang="en-US" b="1" dirty="0" smtClean="0"/>
              <a:t>Perspective</a:t>
            </a:r>
            <a:r>
              <a:rPr lang="en-US" dirty="0" smtClean="0"/>
              <a:t> click </a:t>
            </a:r>
            <a:r>
              <a:rPr lang="en-US" b="1" dirty="0" smtClean="0"/>
              <a:t>Perspective Right </a:t>
            </a:r>
            <a:r>
              <a:rPr lang="en-US" dirty="0" smtClean="0"/>
              <a:t>(first row, third option from the left).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Drag the group slightly to the right on the slide to position it in the center.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/>
              <a:t> 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/>
              <a:t>  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/>
              <a:t>To reproduce the background effects on this slide, do the following: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Right-click the slide background area, and then click </a:t>
            </a:r>
            <a:r>
              <a:rPr lang="en-US" b="1" dirty="0" smtClean="0"/>
              <a:t>Format Background</a:t>
            </a:r>
            <a:r>
              <a:rPr lang="en-US" dirty="0" smtClean="0"/>
              <a:t>. In the </a:t>
            </a:r>
            <a:r>
              <a:rPr lang="en-US" b="1" dirty="0" smtClean="0"/>
              <a:t>Format Background </a:t>
            </a:r>
            <a:r>
              <a:rPr lang="en-US" dirty="0" smtClean="0"/>
              <a:t>dialog box, click </a:t>
            </a:r>
            <a:r>
              <a:rPr lang="en-US" b="1" dirty="0" smtClean="0"/>
              <a:t>Fill</a:t>
            </a:r>
            <a:r>
              <a:rPr lang="en-US" dirty="0" smtClean="0"/>
              <a:t> in the left pane, select </a:t>
            </a:r>
            <a:r>
              <a:rPr lang="en-US" b="1" dirty="0" smtClean="0"/>
              <a:t>Gradient fill</a:t>
            </a:r>
            <a:r>
              <a:rPr lang="en-US" dirty="0" smtClean="0"/>
              <a:t> in the </a:t>
            </a:r>
            <a:r>
              <a:rPr lang="en-US" b="1" dirty="0" smtClean="0"/>
              <a:t>Fill</a:t>
            </a:r>
            <a:r>
              <a:rPr lang="en-US" dirty="0" smtClean="0"/>
              <a:t> pane,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Type</a:t>
            </a:r>
            <a:r>
              <a:rPr lang="en-US" dirty="0" smtClean="0"/>
              <a:t> list, select </a:t>
            </a:r>
            <a:r>
              <a:rPr lang="en-US" b="1" dirty="0" smtClean="0"/>
              <a:t>Linear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Direction</a:t>
            </a:r>
            <a:r>
              <a:rPr lang="en-US" dirty="0" smtClean="0"/>
              <a:t>, and then click </a:t>
            </a:r>
            <a:r>
              <a:rPr lang="en-US" b="1" dirty="0" smtClean="0"/>
              <a:t>Linear Down </a:t>
            </a:r>
            <a:r>
              <a:rPr lang="en-US" dirty="0" smtClean="0"/>
              <a:t>(first row, second option from the left). </a:t>
            </a:r>
            <a:endParaRPr lang="en-US" b="1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Gradient stops</a:t>
            </a:r>
            <a:r>
              <a:rPr lang="en-US" dirty="0" smtClean="0"/>
              <a:t>, click </a:t>
            </a:r>
            <a:r>
              <a:rPr lang="en-US" b="1" dirty="0" smtClean="0"/>
              <a:t>Add</a:t>
            </a:r>
            <a:r>
              <a:rPr lang="en-US" dirty="0" smtClean="0"/>
              <a:t> or </a:t>
            </a:r>
            <a:r>
              <a:rPr lang="en-US" b="1" dirty="0" smtClean="0"/>
              <a:t>Remove</a:t>
            </a:r>
            <a:r>
              <a:rPr lang="en-US" dirty="0" smtClean="0"/>
              <a:t> until four stops appear in the drop-down list.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Also under </a:t>
            </a:r>
            <a:r>
              <a:rPr lang="en-US" b="1" dirty="0" smtClean="0"/>
              <a:t>Gradient stops</a:t>
            </a:r>
            <a:r>
              <a:rPr lang="en-US" dirty="0" smtClean="0"/>
              <a:t>, customize the gradient stops that you added as follows: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1 </a:t>
            </a:r>
            <a:r>
              <a:rPr lang="en-US" dirty="0" smtClean="0"/>
              <a:t>from the list, and then do the following: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/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Dark Blue, Text 2 </a:t>
            </a:r>
            <a:r>
              <a:rPr lang="en-US" dirty="0" smtClean="0">
                <a:solidFill>
                  <a:schemeClr val="accent6"/>
                </a:solidFill>
              </a:rPr>
              <a:t>(first row, fourth option from the left).</a:t>
            </a:r>
            <a:endParaRPr lang="en-US" b="1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2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15%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Black, Text 1, Lighter 5% </a:t>
            </a:r>
            <a:r>
              <a:rPr lang="en-US" dirty="0" smtClean="0">
                <a:solidFill>
                  <a:schemeClr val="accent6"/>
                </a:solidFill>
              </a:rPr>
              <a:t>(sixth row, second option from the left).</a:t>
            </a:r>
            <a:endParaRPr lang="en-US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3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85%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Black, Text 1, Lighter 5% </a:t>
            </a:r>
            <a:r>
              <a:rPr lang="en-US" dirty="0" smtClean="0">
                <a:solidFill>
                  <a:schemeClr val="accent6"/>
                </a:solidFill>
              </a:rPr>
              <a:t>(sixth row, second option from the left).</a:t>
            </a:r>
            <a:endParaRPr lang="en-US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4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100%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Dark Blue, Text 2 </a:t>
            </a:r>
            <a:r>
              <a:rPr lang="en-US" dirty="0" smtClean="0">
                <a:solidFill>
                  <a:schemeClr val="accent6"/>
                </a:solidFill>
              </a:rPr>
              <a:t>(first row, fourth option from the left).</a:t>
            </a:r>
            <a:endParaRPr lang="en-US" dirty="0" smtClean="0"/>
          </a:p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sz="1400" dirty="0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988" y="2954338"/>
            <a:ext cx="5788025" cy="5873750"/>
          </a:xfrm>
        </p:spPr>
        <p:txBody>
          <a:bodyPr>
            <a:noAutofit/>
          </a:bodyPr>
          <a:lstStyle/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sz="1400" dirty="0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988" y="2954338"/>
            <a:ext cx="5788025" cy="5873750"/>
          </a:xfrm>
        </p:spPr>
        <p:txBody>
          <a:bodyPr>
            <a:noAutofit/>
          </a:bodyPr>
          <a:lstStyle/>
          <a:p>
            <a:pPr marL="1645920" lvl="4" indent="-384048" algn="just" fontAlgn="auto">
              <a:spcBef>
                <a:spcPts val="0"/>
              </a:spcBef>
              <a:spcAft>
                <a:spcPts val="0"/>
              </a:spcAft>
              <a:buSzPct val="80000"/>
              <a:defRPr/>
            </a:pPr>
            <a:r>
              <a:rPr lang="en-GB" sz="2400" dirty="0" smtClean="0">
                <a:solidFill>
                  <a:schemeClr val="bg1">
                    <a:lumMod val="95000"/>
                  </a:schemeClr>
                </a:solidFill>
              </a:rPr>
              <a:t>"This strategic transaction...makes a great deal of sense for GE Capital, adding high-quality assets and merchant relationships to what has been a core growth business for us for decades," GE CEO Mark Begor 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988" y="2954338"/>
            <a:ext cx="5788025" cy="5873750"/>
          </a:xfrm>
        </p:spPr>
        <p:txBody>
          <a:bodyPr>
            <a:noAutofit/>
          </a:bodyPr>
          <a:lstStyle/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sz="1400" dirty="0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988" y="2954338"/>
            <a:ext cx="5788025" cy="5873750"/>
          </a:xfrm>
        </p:spPr>
        <p:txBody>
          <a:bodyPr>
            <a:noAutofit/>
          </a:bodyPr>
          <a:lstStyle/>
          <a:p>
            <a:r>
              <a:rPr lang="en-US" dirty="0" smtClean="0"/>
              <a:t>The</a:t>
            </a:r>
            <a:r>
              <a:rPr lang="en-US" baseline="0" dirty="0" smtClean="0"/>
              <a:t> emergence of e-business posed a great threat to GE. They practiced an exercise called ‘DYB’ where all the business units of GE started </a:t>
            </a:r>
            <a:r>
              <a:rPr lang="en-GB" baseline="0" noProof="0" dirty="0" smtClean="0"/>
              <a:t>analysing</a:t>
            </a:r>
            <a:r>
              <a:rPr lang="en-US" baseline="0" dirty="0" smtClean="0"/>
              <a:t> how they operate and observed the products and offers of their competitors.  These analysis coupled with the learning of economics of e-business projected a clear picture on what needs to be done.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later transitioned to ‘ Grow your business’ – GYB where at the end of the analysis G.E was able to find innovative ways to retain the existing customers and attract new ones.</a:t>
            </a:r>
            <a:endParaRPr lang="en-GB" sz="2400" baseline="0" dirty="0" smtClean="0">
              <a:solidFill>
                <a:schemeClr val="bg1">
                  <a:lumMod val="95000"/>
                </a:schemeClr>
              </a:solidFill>
            </a:endParaRPr>
          </a:p>
          <a:p>
            <a:endParaRPr lang="en-GB" sz="2400" baseline="0" dirty="0" smtClean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200" dirty="0" smtClean="0"/>
              <a:t>GE consistently invests in BI – one good example</a:t>
            </a:r>
          </a:p>
          <a:p>
            <a:r>
              <a:rPr lang="en-US" sz="1200" dirty="0" smtClean="0"/>
              <a:t>With the emergence of e-business in the market, GE in the beginning was posed with a great threat of losing its market to its rivalries.</a:t>
            </a:r>
          </a:p>
          <a:p>
            <a:pPr>
              <a:buNone/>
            </a:pPr>
            <a:endParaRPr lang="en-US" sz="1200" dirty="0" smtClean="0"/>
          </a:p>
          <a:p>
            <a:pPr>
              <a:buNone/>
            </a:pPr>
            <a:r>
              <a:rPr lang="en-US" sz="1200" dirty="0" smtClean="0"/>
              <a:t>So how did they tackle?</a:t>
            </a:r>
          </a:p>
          <a:p>
            <a:pPr>
              <a:buNone/>
            </a:pPr>
            <a:r>
              <a:rPr lang="en-US" sz="1200" dirty="0" smtClean="0"/>
              <a:t>     Each business unit of GE closely observed and analyzed how their competitors  work, products, services and the economics of ordering using call centers and through web portals. </a:t>
            </a:r>
          </a:p>
          <a:p>
            <a:pPr>
              <a:buNone/>
            </a:pPr>
            <a:endParaRPr lang="en-US" sz="1200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1200" dirty="0" smtClean="0"/>
              <a:t>Outcome:</a:t>
            </a:r>
          </a:p>
          <a:p>
            <a:pPr>
              <a:buNone/>
            </a:pPr>
            <a:r>
              <a:rPr lang="en-US" sz="1200" dirty="0" smtClean="0"/>
              <a:t>“We thought online market were doing something 	special and mysterious – that they were going to take our customers away or re direct them to somebody else . Now we’re a lot smarter” – Gary Reiner, former Senior Vice President and CIO.</a:t>
            </a:r>
            <a:endParaRPr lang="en-US" dirty="0" smtClean="0"/>
          </a:p>
          <a:p>
            <a:endParaRPr lang="en-US" dirty="0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988" y="2954338"/>
            <a:ext cx="5788025" cy="5873750"/>
          </a:xfrm>
        </p:spPr>
        <p:txBody>
          <a:bodyPr>
            <a:noAutofit/>
          </a:bodyPr>
          <a:lstStyle/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dirty="0" smtClean="0"/>
          </a:p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sz="1400" dirty="0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988" y="2954338"/>
            <a:ext cx="5788025" cy="5873750"/>
          </a:xfrm>
        </p:spPr>
        <p:txBody>
          <a:bodyPr>
            <a:noAutofit/>
          </a:bodyPr>
          <a:lstStyle/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sz="1400" dirty="0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9939" name="Slide Image Placeholder 5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533400" y="460375"/>
            <a:ext cx="3144838" cy="2359025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9939" name="Slide Image Placeholder 5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533400" y="460375"/>
            <a:ext cx="3144838" cy="2359025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9939" name="Slide Image Placeholder 5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533400" y="460375"/>
            <a:ext cx="3144838" cy="2359025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9939" name="Slide Image Placeholder 5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533400" y="460375"/>
            <a:ext cx="3144838" cy="2359025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9939" name="Slide Image Placeholder 5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533400" y="460375"/>
            <a:ext cx="3144838" cy="2359025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988" y="2954338"/>
            <a:ext cx="5788025" cy="5873750"/>
          </a:xfrm>
        </p:spPr>
        <p:txBody>
          <a:bodyPr>
            <a:noAutofit/>
          </a:bodyPr>
          <a:lstStyle/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r>
              <a:rPr lang="en-US" sz="1400" b="1" dirty="0" smtClean="0"/>
              <a:t>Marquee with 3-D perspective rotation</a:t>
            </a:r>
          </a:p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r>
              <a:rPr lang="en-US" sz="1400" dirty="0" smtClean="0"/>
              <a:t>(Intermediate)</a:t>
            </a:r>
          </a:p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dirty="0" smtClean="0"/>
          </a:p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dirty="0" smtClean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/>
              <a:t>To reproduce the text effects on this slide, do the following: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Slides</a:t>
            </a:r>
            <a:r>
              <a:rPr lang="en-US" dirty="0" smtClean="0"/>
              <a:t> group, click </a:t>
            </a:r>
            <a:r>
              <a:rPr lang="en-US" b="1" dirty="0" smtClean="0"/>
              <a:t>Layout</a:t>
            </a:r>
            <a:r>
              <a:rPr lang="en-US" dirty="0" smtClean="0"/>
              <a:t>, and then click </a:t>
            </a:r>
            <a:r>
              <a:rPr lang="en-US" b="1" dirty="0" smtClean="0"/>
              <a:t>Blank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Shapes</a:t>
            </a:r>
            <a:r>
              <a:rPr lang="en-US" dirty="0" smtClean="0"/>
              <a:t>, and then under </a:t>
            </a:r>
            <a:r>
              <a:rPr lang="en-US" b="1" dirty="0" smtClean="0"/>
              <a:t>Rectangles</a:t>
            </a:r>
            <a:r>
              <a:rPr lang="en-US" dirty="0" smtClean="0"/>
              <a:t> click </a:t>
            </a:r>
            <a:r>
              <a:rPr lang="en-US" b="1" dirty="0" smtClean="0"/>
              <a:t>Rectangle</a:t>
            </a:r>
            <a:r>
              <a:rPr lang="en-US" dirty="0" smtClean="0"/>
              <a:t> (first option from the left). On the slide, drag to draw a rectangle.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Size</a:t>
            </a:r>
            <a:r>
              <a:rPr lang="en-US" dirty="0" smtClean="0"/>
              <a:t> group,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Height </a:t>
            </a:r>
            <a:r>
              <a:rPr lang="en-US" dirty="0" smtClean="0"/>
              <a:t>box, enter </a:t>
            </a:r>
            <a:r>
              <a:rPr lang="en-US" b="1" dirty="0" smtClean="0"/>
              <a:t>3.12”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Width </a:t>
            </a:r>
            <a:r>
              <a:rPr lang="en-US" dirty="0" smtClean="0"/>
              <a:t>box, enter </a:t>
            </a:r>
            <a:r>
              <a:rPr lang="en-US" b="1" dirty="0" smtClean="0"/>
              <a:t>7.67”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Fill</a:t>
            </a:r>
            <a:r>
              <a:rPr lang="en-US" dirty="0" smtClean="0"/>
              <a:t>, and then click </a:t>
            </a:r>
            <a:r>
              <a:rPr lang="en-US" b="1" dirty="0" smtClean="0"/>
              <a:t>No Fill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Outline</a:t>
            </a:r>
            <a:r>
              <a:rPr lang="en-US" dirty="0" smtClean="0"/>
              <a:t>, and then click </a:t>
            </a:r>
            <a:r>
              <a:rPr lang="en-US" b="1" dirty="0" smtClean="0"/>
              <a:t>No Outline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Right-click the rectangle, and then click </a:t>
            </a:r>
            <a:r>
              <a:rPr lang="en-US" b="1" dirty="0" smtClean="0"/>
              <a:t>Edit Text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Enter text in the text box, and then select the text.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Font</a:t>
            </a:r>
            <a:r>
              <a:rPr lang="en-US" dirty="0" smtClean="0"/>
              <a:t> group, select </a:t>
            </a:r>
            <a:r>
              <a:rPr lang="en-US" b="1" dirty="0" smtClean="0"/>
              <a:t>Franklin Gothic Medium </a:t>
            </a:r>
            <a:r>
              <a:rPr lang="en-US" dirty="0" smtClean="0"/>
              <a:t>from the </a:t>
            </a:r>
            <a:r>
              <a:rPr lang="en-US" b="1" dirty="0" smtClean="0"/>
              <a:t>Font</a:t>
            </a:r>
            <a:r>
              <a:rPr lang="en-US" dirty="0" smtClean="0"/>
              <a:t> list, enter </a:t>
            </a:r>
            <a:r>
              <a:rPr lang="en-US" b="1" dirty="0" smtClean="0"/>
              <a:t>50</a:t>
            </a:r>
            <a:r>
              <a:rPr lang="en-US" dirty="0" smtClean="0"/>
              <a:t> in the </a:t>
            </a:r>
            <a:r>
              <a:rPr lang="en-US" b="1" dirty="0" smtClean="0"/>
              <a:t>Font Size </a:t>
            </a:r>
            <a:r>
              <a:rPr lang="en-US" dirty="0" smtClean="0"/>
              <a:t>box, and then click </a:t>
            </a:r>
            <a:r>
              <a:rPr lang="en-US" b="1" dirty="0" smtClean="0"/>
              <a:t>Bold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Paragraph</a:t>
            </a:r>
            <a:r>
              <a:rPr lang="en-US" dirty="0" smtClean="0"/>
              <a:t> group, click </a:t>
            </a:r>
            <a:r>
              <a:rPr lang="en-US" b="1" dirty="0" smtClean="0"/>
              <a:t>Center</a:t>
            </a:r>
            <a:r>
              <a:rPr lang="en-US" dirty="0" smtClean="0"/>
              <a:t> to center the text in the text box.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WordArt Styles </a:t>
            </a:r>
            <a:r>
              <a:rPr lang="en-US" dirty="0" smtClean="0"/>
              <a:t>group, click the arrow next to </a:t>
            </a:r>
            <a:r>
              <a:rPr lang="en-US" b="1" dirty="0" smtClean="0"/>
              <a:t>Text Fill</a:t>
            </a:r>
            <a:r>
              <a:rPr lang="en-US" dirty="0" smtClean="0"/>
              <a:t>, point to </a:t>
            </a:r>
            <a:r>
              <a:rPr lang="en-US" b="1" dirty="0" smtClean="0"/>
              <a:t>Gradient</a:t>
            </a:r>
            <a:r>
              <a:rPr lang="en-US" dirty="0" smtClean="0"/>
              <a:t>, and then click </a:t>
            </a:r>
            <a:r>
              <a:rPr lang="en-US" b="1" dirty="0" smtClean="0"/>
              <a:t>More Gradients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Format Text Effects </a:t>
            </a:r>
            <a:r>
              <a:rPr lang="en-US" dirty="0" smtClean="0"/>
              <a:t>dialog box, click </a:t>
            </a:r>
            <a:r>
              <a:rPr lang="en-US" b="1" dirty="0" smtClean="0"/>
              <a:t>Text Fill </a:t>
            </a:r>
            <a:r>
              <a:rPr lang="en-US" dirty="0" smtClean="0"/>
              <a:t>in the left pane, select </a:t>
            </a:r>
            <a:r>
              <a:rPr lang="en-US" b="1" dirty="0" smtClean="0"/>
              <a:t>Gradient fill </a:t>
            </a:r>
            <a:r>
              <a:rPr lang="en-US" dirty="0" smtClean="0"/>
              <a:t>in the </a:t>
            </a:r>
            <a:r>
              <a:rPr lang="en-US" b="1" dirty="0" smtClean="0"/>
              <a:t>Text Fill </a:t>
            </a:r>
            <a:r>
              <a:rPr lang="en-US" dirty="0" smtClean="0"/>
              <a:t>pane,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Type</a:t>
            </a:r>
            <a:r>
              <a:rPr lang="en-US" dirty="0" smtClean="0"/>
              <a:t> list, select </a:t>
            </a:r>
            <a:r>
              <a:rPr lang="en-US" b="1" dirty="0" smtClean="0"/>
              <a:t>Linear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Direction</a:t>
            </a:r>
            <a:r>
              <a:rPr lang="en-US" dirty="0" smtClean="0"/>
              <a:t>, and then click </a:t>
            </a:r>
            <a:r>
              <a:rPr lang="en-US" b="1" dirty="0" smtClean="0"/>
              <a:t>Linear Down </a:t>
            </a:r>
            <a:r>
              <a:rPr lang="en-US" dirty="0" smtClean="0"/>
              <a:t>(first row, second option from the left).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Angle</a:t>
            </a:r>
            <a:r>
              <a:rPr lang="en-US" dirty="0" smtClean="0"/>
              <a:t> box, enter </a:t>
            </a:r>
            <a:r>
              <a:rPr lang="en-US" b="1" dirty="0" smtClean="0"/>
              <a:t>90°</a:t>
            </a:r>
            <a:r>
              <a:rPr lang="en-US" dirty="0" smtClean="0"/>
              <a:t>.</a:t>
            </a:r>
            <a:endParaRPr lang="en-US" b="1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Gradient stops</a:t>
            </a:r>
            <a:r>
              <a:rPr lang="en-US" dirty="0" smtClean="0"/>
              <a:t>, click </a:t>
            </a:r>
            <a:r>
              <a:rPr lang="en-US" b="1" dirty="0" smtClean="0"/>
              <a:t>Add</a:t>
            </a:r>
            <a:r>
              <a:rPr lang="en-US" dirty="0" smtClean="0"/>
              <a:t> or </a:t>
            </a:r>
            <a:r>
              <a:rPr lang="en-US" b="1" dirty="0" smtClean="0"/>
              <a:t>Remove</a:t>
            </a:r>
            <a:r>
              <a:rPr lang="en-US" dirty="0" smtClean="0"/>
              <a:t> until three stops appear in the drop-down list.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Also under </a:t>
            </a:r>
            <a:r>
              <a:rPr lang="en-US" b="1" dirty="0" smtClean="0"/>
              <a:t>Gradient stops</a:t>
            </a:r>
            <a:r>
              <a:rPr lang="en-US" dirty="0" smtClean="0"/>
              <a:t>, customize the gradient stops that you added as follows: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1 </a:t>
            </a:r>
            <a:r>
              <a:rPr lang="en-US" dirty="0" smtClean="0"/>
              <a:t>from the list, and then do the following: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click </a:t>
            </a:r>
            <a:r>
              <a:rPr lang="en-US" b="1" dirty="0" smtClean="0"/>
              <a:t>More Colors</a:t>
            </a:r>
            <a:r>
              <a:rPr lang="en-US" dirty="0" smtClean="0"/>
              <a:t>, and then in the </a:t>
            </a:r>
            <a:r>
              <a:rPr lang="en-US" b="1" dirty="0" smtClean="0"/>
              <a:t>Colors</a:t>
            </a:r>
            <a:r>
              <a:rPr lang="en-US" dirty="0" smtClean="0"/>
              <a:t> dialog box, on the </a:t>
            </a:r>
            <a:r>
              <a:rPr lang="en-US" b="1" dirty="0" smtClean="0"/>
              <a:t>Custom</a:t>
            </a:r>
            <a:r>
              <a:rPr lang="en-US" dirty="0" smtClean="0"/>
              <a:t> tab, enter values for Red: </a:t>
            </a:r>
            <a:r>
              <a:rPr lang="en-US" b="1" dirty="0" smtClean="0"/>
              <a:t>80</a:t>
            </a:r>
            <a:r>
              <a:rPr lang="en-US" dirty="0" smtClean="0"/>
              <a:t>, Green: </a:t>
            </a:r>
            <a:r>
              <a:rPr lang="en-US" b="1" dirty="0" smtClean="0"/>
              <a:t>80</a:t>
            </a:r>
            <a:r>
              <a:rPr lang="en-US" dirty="0" smtClean="0"/>
              <a:t>, Blue: </a:t>
            </a:r>
            <a:r>
              <a:rPr lang="en-US" b="1" dirty="0" smtClean="0"/>
              <a:t>80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2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49%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click </a:t>
            </a:r>
            <a:r>
              <a:rPr lang="en-US" b="1" dirty="0" smtClean="0"/>
              <a:t>More Colors</a:t>
            </a:r>
            <a:r>
              <a:rPr lang="en-US" dirty="0" smtClean="0"/>
              <a:t>, and then in the </a:t>
            </a:r>
            <a:r>
              <a:rPr lang="en-US" b="1" dirty="0" smtClean="0"/>
              <a:t>Colors</a:t>
            </a:r>
            <a:r>
              <a:rPr lang="en-US" dirty="0" smtClean="0"/>
              <a:t> dialog box, on the </a:t>
            </a:r>
            <a:r>
              <a:rPr lang="en-US" b="1" dirty="0" smtClean="0"/>
              <a:t>Custom</a:t>
            </a:r>
            <a:r>
              <a:rPr lang="en-US" dirty="0" smtClean="0"/>
              <a:t> tab, enter values for Red: </a:t>
            </a:r>
            <a:r>
              <a:rPr lang="en-US" b="1" dirty="0" smtClean="0"/>
              <a:t>89</a:t>
            </a:r>
            <a:r>
              <a:rPr lang="en-US" dirty="0" smtClean="0"/>
              <a:t>, Green: </a:t>
            </a:r>
            <a:r>
              <a:rPr lang="en-US" b="1" dirty="0" smtClean="0"/>
              <a:t>89</a:t>
            </a:r>
            <a:r>
              <a:rPr lang="en-US" dirty="0" smtClean="0"/>
              <a:t>, Blue: </a:t>
            </a:r>
            <a:r>
              <a:rPr lang="en-US" b="1" dirty="0" smtClean="0"/>
              <a:t>89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3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50%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Black, Text 1</a:t>
            </a:r>
            <a:r>
              <a:rPr lang="en-US" dirty="0" smtClean="0">
                <a:solidFill>
                  <a:schemeClr val="accent6"/>
                </a:solidFill>
              </a:rPr>
              <a:t> (first row, second option from the left).</a:t>
            </a:r>
            <a:endParaRPr lang="en-US" dirty="0" smtClean="0"/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Also in the </a:t>
            </a:r>
            <a:r>
              <a:rPr lang="en-US" b="1" dirty="0" smtClean="0"/>
              <a:t>Format Text Effects </a:t>
            </a:r>
            <a:r>
              <a:rPr lang="en-US" dirty="0" smtClean="0"/>
              <a:t>dialog box, click </a:t>
            </a:r>
            <a:r>
              <a:rPr lang="en-US" b="1" dirty="0" smtClean="0"/>
              <a:t>Shadow</a:t>
            </a:r>
            <a:r>
              <a:rPr lang="en-US" dirty="0" smtClean="0"/>
              <a:t> in the left pane. In the </a:t>
            </a:r>
            <a:r>
              <a:rPr lang="en-US" b="1" dirty="0" smtClean="0"/>
              <a:t>Shadow</a:t>
            </a:r>
            <a:r>
              <a:rPr lang="en-US" dirty="0" smtClean="0"/>
              <a:t> pane, click the button next to </a:t>
            </a:r>
            <a:r>
              <a:rPr lang="en-US" b="1" dirty="0" smtClean="0"/>
              <a:t>Presets</a:t>
            </a:r>
            <a:r>
              <a:rPr lang="en-US" dirty="0" smtClean="0"/>
              <a:t>, and then under </a:t>
            </a:r>
            <a:r>
              <a:rPr lang="en-US" b="1" dirty="0" smtClean="0"/>
              <a:t>Outer</a:t>
            </a:r>
            <a:r>
              <a:rPr lang="en-US" dirty="0" smtClean="0"/>
              <a:t> click </a:t>
            </a:r>
            <a:r>
              <a:rPr lang="en-US" b="1" dirty="0" smtClean="0"/>
              <a:t>Offset Center </a:t>
            </a:r>
            <a:r>
              <a:rPr lang="en-US" dirty="0" smtClean="0"/>
              <a:t>(second row, second option from the left).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endParaRPr lang="en-US" dirty="0" smtClean="0"/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endParaRPr lang="en-US" dirty="0" smtClean="0"/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None/>
              <a:defRPr/>
            </a:pPr>
            <a:r>
              <a:rPr lang="en-US" dirty="0" smtClean="0"/>
              <a:t>To reproduce the shape effects on this slide, do the following: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Shapes</a:t>
            </a:r>
            <a:r>
              <a:rPr lang="en-US" dirty="0" smtClean="0"/>
              <a:t>, and then under </a:t>
            </a:r>
            <a:r>
              <a:rPr lang="en-US" b="1" dirty="0" smtClean="0"/>
              <a:t>Rectangles</a:t>
            </a:r>
            <a:r>
              <a:rPr lang="en-US" dirty="0" smtClean="0"/>
              <a:t> click </a:t>
            </a:r>
            <a:r>
              <a:rPr lang="en-US" b="1" dirty="0" smtClean="0"/>
              <a:t>Rounded Rectangle </a:t>
            </a:r>
            <a:r>
              <a:rPr lang="en-US" dirty="0" smtClean="0"/>
              <a:t>(second option from the left). On the slide, drag to draw a rounded rectangle.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rounded rectangle.  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Size</a:t>
            </a:r>
            <a:r>
              <a:rPr lang="en-US" dirty="0" smtClean="0"/>
              <a:t> group,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Height </a:t>
            </a:r>
            <a:r>
              <a:rPr lang="en-US" dirty="0" smtClean="0"/>
              <a:t>box, enter </a:t>
            </a:r>
            <a:r>
              <a:rPr lang="en-US" b="1" dirty="0" smtClean="0"/>
              <a:t>3.12”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Width </a:t>
            </a:r>
            <a:r>
              <a:rPr lang="en-US" dirty="0" smtClean="0"/>
              <a:t>box, enter </a:t>
            </a:r>
            <a:r>
              <a:rPr lang="en-US" b="1" dirty="0" smtClean="0"/>
              <a:t>7.67”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Drag the yellow diamond adjustment handle at the top of the rounded rectangle to adjust the amount of rounding on the corners.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Shape Styles </a:t>
            </a:r>
            <a:r>
              <a:rPr lang="en-US" dirty="0" smtClean="0"/>
              <a:t>group, click the arrow next to </a:t>
            </a:r>
            <a:r>
              <a:rPr lang="en-US" b="1" dirty="0" smtClean="0"/>
              <a:t>Shape Fill</a:t>
            </a:r>
            <a:r>
              <a:rPr lang="en-US" dirty="0" smtClean="0"/>
              <a:t>, point to </a:t>
            </a:r>
            <a:r>
              <a:rPr lang="en-US" b="1" dirty="0" smtClean="0"/>
              <a:t>Gradient</a:t>
            </a:r>
            <a:r>
              <a:rPr lang="en-US" dirty="0" smtClean="0"/>
              <a:t>, and then click </a:t>
            </a:r>
            <a:r>
              <a:rPr lang="en-US" b="1" dirty="0" smtClean="0"/>
              <a:t>More Gradients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Format Shape </a:t>
            </a:r>
            <a:r>
              <a:rPr lang="en-US" dirty="0" smtClean="0"/>
              <a:t>dialog box, click </a:t>
            </a:r>
            <a:r>
              <a:rPr lang="en-US" b="1" dirty="0" smtClean="0"/>
              <a:t>Fill </a:t>
            </a:r>
            <a:r>
              <a:rPr lang="en-US" dirty="0" smtClean="0"/>
              <a:t>in the left pane, select </a:t>
            </a:r>
            <a:r>
              <a:rPr lang="en-US" b="1" dirty="0" smtClean="0"/>
              <a:t>Gradient fill </a:t>
            </a:r>
            <a:r>
              <a:rPr lang="en-US" dirty="0" smtClean="0"/>
              <a:t>in the </a:t>
            </a:r>
            <a:r>
              <a:rPr lang="en-US" b="1" dirty="0" smtClean="0"/>
              <a:t>Fill</a:t>
            </a:r>
            <a:r>
              <a:rPr lang="en-US" dirty="0" smtClean="0"/>
              <a:t> pane,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Type</a:t>
            </a:r>
            <a:r>
              <a:rPr lang="en-US" dirty="0" smtClean="0"/>
              <a:t> list, select </a:t>
            </a:r>
            <a:r>
              <a:rPr lang="en-US" b="1" dirty="0" smtClean="0"/>
              <a:t>Linear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Direction</a:t>
            </a:r>
            <a:r>
              <a:rPr lang="en-US" dirty="0" smtClean="0"/>
              <a:t>, and then click </a:t>
            </a:r>
            <a:r>
              <a:rPr lang="en-US" b="1" dirty="0" smtClean="0"/>
              <a:t>Linear Right </a:t>
            </a:r>
            <a:r>
              <a:rPr lang="en-US" dirty="0" smtClean="0"/>
              <a:t>(first row, fourth option from the left).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Angle</a:t>
            </a:r>
            <a:r>
              <a:rPr lang="en-US" dirty="0" smtClean="0"/>
              <a:t> box, enter </a:t>
            </a:r>
            <a:r>
              <a:rPr lang="en-US" b="1" dirty="0" smtClean="0"/>
              <a:t>0°</a:t>
            </a:r>
            <a:r>
              <a:rPr lang="en-US" dirty="0" smtClean="0"/>
              <a:t>.</a:t>
            </a:r>
            <a:endParaRPr lang="en-US" b="1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Gradient stops</a:t>
            </a:r>
            <a:r>
              <a:rPr lang="en-US" dirty="0" smtClean="0"/>
              <a:t>, click </a:t>
            </a:r>
            <a:r>
              <a:rPr lang="en-US" b="1" dirty="0" smtClean="0"/>
              <a:t>Add</a:t>
            </a:r>
            <a:r>
              <a:rPr lang="en-US" dirty="0" smtClean="0"/>
              <a:t> or </a:t>
            </a:r>
            <a:r>
              <a:rPr lang="en-US" b="1" dirty="0" smtClean="0"/>
              <a:t>Remove</a:t>
            </a:r>
            <a:r>
              <a:rPr lang="en-US" dirty="0" smtClean="0"/>
              <a:t> until two stops appear in the drop-down list.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 Also under </a:t>
            </a:r>
            <a:r>
              <a:rPr lang="en-US" b="1" dirty="0" smtClean="0"/>
              <a:t>Gradient stops</a:t>
            </a:r>
            <a:r>
              <a:rPr lang="en-US" dirty="0" smtClean="0"/>
              <a:t>, customize the gradient stops that you added as follows: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1 </a:t>
            </a:r>
            <a:r>
              <a:rPr lang="en-US" dirty="0" smtClean="0"/>
              <a:t>from the list, and then do the following: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White, Background 1 </a:t>
            </a:r>
            <a:r>
              <a:rPr lang="en-US" dirty="0" smtClean="0">
                <a:solidFill>
                  <a:schemeClr val="accent6"/>
                </a:solidFill>
              </a:rPr>
              <a:t>(first row, first option from the left).</a:t>
            </a:r>
            <a:endParaRPr lang="en-US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2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100%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White, Background 1, Darker 25% </a:t>
            </a:r>
            <a:r>
              <a:rPr lang="en-US" dirty="0" smtClean="0">
                <a:solidFill>
                  <a:schemeClr val="accent6"/>
                </a:solidFill>
              </a:rPr>
              <a:t>(fourth row, first option from the left).</a:t>
            </a:r>
            <a:endParaRPr lang="en-US" dirty="0" smtClean="0"/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Also in the </a:t>
            </a:r>
            <a:r>
              <a:rPr lang="en-US" b="1" dirty="0" smtClean="0"/>
              <a:t>Format Shape Effects </a:t>
            </a:r>
            <a:r>
              <a:rPr lang="en-US" dirty="0" smtClean="0"/>
              <a:t>dialog box, click </a:t>
            </a:r>
            <a:r>
              <a:rPr lang="en-US" b="1" dirty="0" smtClean="0"/>
              <a:t>Line Color </a:t>
            </a:r>
            <a:r>
              <a:rPr lang="en-US" dirty="0" smtClean="0"/>
              <a:t>in the left pane. In the </a:t>
            </a:r>
            <a:r>
              <a:rPr lang="en-US" b="1" dirty="0" smtClean="0"/>
              <a:t>Line Color </a:t>
            </a:r>
            <a:r>
              <a:rPr lang="en-US" dirty="0" smtClean="0"/>
              <a:t>pane, select </a:t>
            </a:r>
            <a:r>
              <a:rPr lang="en-US" b="1" dirty="0" smtClean="0"/>
              <a:t>No line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rounded rectangle.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Clipboard</a:t>
            </a:r>
            <a:r>
              <a:rPr lang="en-US" dirty="0" smtClean="0"/>
              <a:t> group, click the arrow under </a:t>
            </a:r>
            <a:r>
              <a:rPr lang="en-US" b="1" dirty="0" smtClean="0"/>
              <a:t>Paste</a:t>
            </a:r>
            <a:r>
              <a:rPr lang="en-US" dirty="0" smtClean="0"/>
              <a:t>, and then click </a:t>
            </a:r>
            <a:r>
              <a:rPr lang="en-US" b="1" dirty="0" smtClean="0"/>
              <a:t>Duplicate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duplicate rounded rectangle.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Fill</a:t>
            </a:r>
            <a:r>
              <a:rPr lang="en-US" dirty="0" smtClean="0"/>
              <a:t>, and then click </a:t>
            </a:r>
            <a:r>
              <a:rPr lang="en-US" b="1" dirty="0" smtClean="0"/>
              <a:t>No Fill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Outline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/>
              <a:t>click </a:t>
            </a:r>
            <a:r>
              <a:rPr lang="en-US" b="1" dirty="0" smtClean="0"/>
              <a:t>White, Background 1 </a:t>
            </a:r>
            <a:r>
              <a:rPr lang="en-US" dirty="0" smtClean="0"/>
              <a:t>(first row, first option from the left).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Outline</a:t>
            </a:r>
            <a:r>
              <a:rPr lang="en-US" dirty="0" smtClean="0"/>
              <a:t>, point to </a:t>
            </a:r>
            <a:r>
              <a:rPr lang="en-US" b="1" dirty="0" smtClean="0"/>
              <a:t>Weight</a:t>
            </a:r>
            <a:r>
              <a:rPr lang="en-US" dirty="0" smtClean="0"/>
              <a:t>, and then click </a:t>
            </a:r>
            <a:r>
              <a:rPr lang="en-US" b="1" dirty="0" smtClean="0"/>
              <a:t>More Lines</a:t>
            </a:r>
            <a:r>
              <a:rPr lang="en-US" dirty="0" smtClean="0"/>
              <a:t>. In the </a:t>
            </a:r>
            <a:r>
              <a:rPr lang="en-US" b="1" dirty="0" smtClean="0"/>
              <a:t>Format Shape </a:t>
            </a:r>
            <a:r>
              <a:rPr lang="en-US" dirty="0" smtClean="0"/>
              <a:t>dialog box, click </a:t>
            </a:r>
            <a:r>
              <a:rPr lang="en-US" b="1" dirty="0" smtClean="0"/>
              <a:t>Line Style </a:t>
            </a:r>
            <a:r>
              <a:rPr lang="en-US" dirty="0" smtClean="0"/>
              <a:t>in the left pane, and then do the following in the </a:t>
            </a:r>
            <a:r>
              <a:rPr lang="en-US" b="1" dirty="0" smtClean="0"/>
              <a:t>Line Style </a:t>
            </a:r>
            <a:r>
              <a:rPr lang="en-US" dirty="0" smtClean="0"/>
              <a:t>pane: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Width</a:t>
            </a:r>
            <a:r>
              <a:rPr lang="en-US" dirty="0" smtClean="0"/>
              <a:t> box enter </a:t>
            </a:r>
            <a:r>
              <a:rPr lang="en-US" b="1" dirty="0" smtClean="0"/>
              <a:t>10 pt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Dash type</a:t>
            </a:r>
            <a:r>
              <a:rPr lang="en-US" dirty="0" smtClean="0"/>
              <a:t>, and then click </a:t>
            </a:r>
            <a:r>
              <a:rPr lang="en-US" b="1" dirty="0" smtClean="0"/>
              <a:t>Round Dot </a:t>
            </a:r>
            <a:r>
              <a:rPr lang="en-US" dirty="0" smtClean="0"/>
              <a:t>(second option from the top).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Cap type </a:t>
            </a:r>
            <a:r>
              <a:rPr lang="en-US" dirty="0" smtClean="0"/>
              <a:t>list, select </a:t>
            </a:r>
            <a:r>
              <a:rPr lang="en-US" b="1" dirty="0" smtClean="0"/>
              <a:t>Round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Shape Effects</a:t>
            </a:r>
            <a:r>
              <a:rPr lang="en-US" dirty="0" smtClean="0"/>
              <a:t>, point to </a:t>
            </a:r>
            <a:r>
              <a:rPr lang="en-US" b="1" dirty="0" smtClean="0"/>
              <a:t>Glow</a:t>
            </a:r>
            <a:r>
              <a:rPr lang="en-US" dirty="0" smtClean="0"/>
              <a:t>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Glow Variations</a:t>
            </a:r>
            <a:r>
              <a:rPr lang="en-US" dirty="0" smtClean="0"/>
              <a:t>, click </a:t>
            </a:r>
            <a:r>
              <a:rPr lang="en-US" b="1" dirty="0" smtClean="0"/>
              <a:t>Accent color 1, 11 pt glow </a:t>
            </a:r>
            <a:r>
              <a:rPr lang="en-US" dirty="0" smtClean="0"/>
              <a:t>(third row, first option from the left).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Point to </a:t>
            </a:r>
            <a:r>
              <a:rPr lang="en-US" b="1" dirty="0" smtClean="0"/>
              <a:t>More Glow Colors</a:t>
            </a:r>
            <a:r>
              <a:rPr lang="en-US" dirty="0" smtClean="0"/>
              <a:t>, and then click </a:t>
            </a:r>
            <a:r>
              <a:rPr lang="en-US" b="1" dirty="0" smtClean="0"/>
              <a:t>More Colors</a:t>
            </a:r>
            <a:r>
              <a:rPr lang="en-US" dirty="0" smtClean="0"/>
              <a:t>. In the </a:t>
            </a:r>
            <a:r>
              <a:rPr lang="en-US" b="1" dirty="0" smtClean="0"/>
              <a:t>Colors</a:t>
            </a:r>
            <a:r>
              <a:rPr lang="en-US" dirty="0" smtClean="0"/>
              <a:t> dialog box, on the </a:t>
            </a:r>
            <a:r>
              <a:rPr lang="en-US" b="1" dirty="0" smtClean="0"/>
              <a:t>Custom</a:t>
            </a:r>
            <a:r>
              <a:rPr lang="en-US" dirty="0" smtClean="0"/>
              <a:t> tab, enter values for Red: </a:t>
            </a:r>
            <a:r>
              <a:rPr lang="en-US" b="1" dirty="0" smtClean="0"/>
              <a:t>255</a:t>
            </a:r>
            <a:r>
              <a:rPr lang="en-US" dirty="0" smtClean="0"/>
              <a:t>, Green: </a:t>
            </a:r>
            <a:r>
              <a:rPr lang="en-US" b="1" dirty="0" smtClean="0"/>
              <a:t>233</a:t>
            </a:r>
            <a:r>
              <a:rPr lang="en-US" dirty="0" smtClean="0"/>
              <a:t>, Blue: </a:t>
            </a:r>
            <a:r>
              <a:rPr lang="en-US" b="1" dirty="0" smtClean="0"/>
              <a:t>33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Size</a:t>
            </a:r>
            <a:r>
              <a:rPr lang="en-US" dirty="0" smtClean="0"/>
              <a:t> group,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Height </a:t>
            </a:r>
            <a:r>
              <a:rPr lang="en-US" dirty="0" smtClean="0"/>
              <a:t>box, enter </a:t>
            </a:r>
            <a:r>
              <a:rPr lang="en-US" b="1" dirty="0" smtClean="0"/>
              <a:t>3.53”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Shape Width </a:t>
            </a:r>
            <a:r>
              <a:rPr lang="en-US" dirty="0" smtClean="0"/>
              <a:t>box, enter </a:t>
            </a:r>
            <a:r>
              <a:rPr lang="en-US" b="1" dirty="0" smtClean="0"/>
              <a:t>8.05”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Shapes</a:t>
            </a:r>
            <a:r>
              <a:rPr lang="en-US" dirty="0" smtClean="0"/>
              <a:t>, and then under </a:t>
            </a:r>
            <a:r>
              <a:rPr lang="en-US" b="1" dirty="0" smtClean="0"/>
              <a:t>Lines</a:t>
            </a:r>
            <a:r>
              <a:rPr lang="en-US" dirty="0" smtClean="0"/>
              <a:t> click </a:t>
            </a:r>
            <a:r>
              <a:rPr lang="en-US" b="1" dirty="0" smtClean="0"/>
              <a:t>Line</a:t>
            </a:r>
            <a:r>
              <a:rPr lang="en-US" dirty="0" smtClean="0"/>
              <a:t> (first option from the left).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Press and hold SHIFT, and then drag to draw a straight, horizontal line on the slide.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line. Under </a:t>
            </a:r>
            <a:r>
              <a:rPr lang="en-US" b="1" dirty="0" smtClean="0"/>
              <a:t>Drawing Tools</a:t>
            </a:r>
            <a:r>
              <a:rPr lang="en-US" dirty="0" smtClean="0"/>
              <a:t>, on the </a:t>
            </a:r>
            <a:r>
              <a:rPr lang="en-US" b="1" dirty="0" smtClean="0"/>
              <a:t>Format</a:t>
            </a:r>
            <a:r>
              <a:rPr lang="en-US" dirty="0" smtClean="0"/>
              <a:t> tab, in the </a:t>
            </a:r>
            <a:r>
              <a:rPr lang="en-US" b="1" dirty="0" smtClean="0"/>
              <a:t>Size</a:t>
            </a:r>
            <a:r>
              <a:rPr lang="en-US" dirty="0" smtClean="0"/>
              <a:t> group, in the </a:t>
            </a:r>
            <a:r>
              <a:rPr lang="en-US" b="1" dirty="0" smtClean="0"/>
              <a:t>Shape Width </a:t>
            </a:r>
            <a:r>
              <a:rPr lang="en-US" dirty="0" smtClean="0"/>
              <a:t>box, enter </a:t>
            </a:r>
            <a:r>
              <a:rPr lang="en-US" b="1" dirty="0" smtClean="0"/>
              <a:t>7.67”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the arrow next to </a:t>
            </a:r>
            <a:r>
              <a:rPr lang="en-US" b="1" dirty="0" smtClean="0"/>
              <a:t>Shape Outline</a:t>
            </a:r>
            <a:r>
              <a:rPr lang="en-US" dirty="0" smtClean="0"/>
              <a:t>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Theme Colors</a:t>
            </a:r>
            <a:r>
              <a:rPr lang="en-US" dirty="0" smtClean="0"/>
              <a:t>, click </a:t>
            </a:r>
            <a:r>
              <a:rPr lang="en-US" b="1" dirty="0" smtClean="0"/>
              <a:t>Black, Text 1, Lighter 50% </a:t>
            </a:r>
            <a:r>
              <a:rPr lang="en-US" dirty="0" smtClean="0"/>
              <a:t>(second row, second option from the left).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Point to </a:t>
            </a:r>
            <a:r>
              <a:rPr lang="en-US" b="1" dirty="0" smtClean="0"/>
              <a:t>Weight</a:t>
            </a:r>
            <a:r>
              <a:rPr lang="en-US" dirty="0" smtClean="0"/>
              <a:t>, and then click </a:t>
            </a:r>
            <a:r>
              <a:rPr lang="en-US" b="1" dirty="0" smtClean="0"/>
              <a:t>1 1/2 pt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line.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Clipboard</a:t>
            </a:r>
            <a:r>
              <a:rPr lang="en-US" dirty="0" smtClean="0"/>
              <a:t> group, click the arrow under </a:t>
            </a:r>
            <a:r>
              <a:rPr lang="en-US" b="1" dirty="0" smtClean="0"/>
              <a:t>Paste</a:t>
            </a:r>
            <a:r>
              <a:rPr lang="en-US" dirty="0" smtClean="0"/>
              <a:t>, and then click </a:t>
            </a:r>
            <a:r>
              <a:rPr lang="en-US" b="1" dirty="0" smtClean="0"/>
              <a:t>Duplicate</a:t>
            </a:r>
            <a:r>
              <a:rPr lang="en-US" dirty="0" smtClean="0"/>
              <a:t>. Repeat the process for a total of eight straight lines.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Editing</a:t>
            </a:r>
            <a:r>
              <a:rPr lang="en-US" dirty="0" smtClean="0"/>
              <a:t> group, click </a:t>
            </a:r>
            <a:r>
              <a:rPr lang="en-US" b="1" dirty="0" smtClean="0"/>
              <a:t>Select</a:t>
            </a:r>
            <a:r>
              <a:rPr lang="en-US" dirty="0" smtClean="0"/>
              <a:t>, and then click </a:t>
            </a:r>
            <a:r>
              <a:rPr lang="en-US" b="1" dirty="0" smtClean="0"/>
              <a:t>Selection Pane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Selection and Visibility </a:t>
            </a:r>
            <a:r>
              <a:rPr lang="en-US" dirty="0" smtClean="0"/>
              <a:t>pane, select the first rectangle that contains text.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Arrange</a:t>
            </a:r>
            <a:r>
              <a:rPr lang="en-US" dirty="0" smtClean="0"/>
              <a:t>, and then click </a:t>
            </a:r>
            <a:r>
              <a:rPr lang="en-US" b="1" dirty="0" smtClean="0"/>
              <a:t>Bring to Front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Also in the </a:t>
            </a:r>
            <a:r>
              <a:rPr lang="en-US" b="1" dirty="0" smtClean="0"/>
              <a:t>Selection and Visibility </a:t>
            </a:r>
            <a:r>
              <a:rPr lang="en-US" dirty="0" smtClean="0"/>
              <a:t>pane, press and hold CTRL and select all three rectangle objects.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Arrange</a:t>
            </a:r>
            <a:r>
              <a:rPr lang="en-US" dirty="0" smtClean="0"/>
              <a:t>, point to </a:t>
            </a:r>
            <a:r>
              <a:rPr lang="en-US" b="1" dirty="0" smtClean="0"/>
              <a:t>Align</a:t>
            </a:r>
            <a:r>
              <a:rPr lang="en-US" dirty="0" smtClean="0"/>
              <a:t>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Align to Slide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Align Center</a:t>
            </a:r>
            <a:r>
              <a:rPr lang="en-US" dirty="0" smtClean="0"/>
              <a:t>. 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Align Middle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Drag each of the straight lines onto the gradient-filled rectangle, spacing them vertically as evenly as possible.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Selection and Visibility </a:t>
            </a:r>
            <a:r>
              <a:rPr lang="en-US" dirty="0" smtClean="0"/>
              <a:t>pane, press and hold CTRL and select all eight straight connector objects (the lines).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 </a:t>
            </a:r>
            <a:r>
              <a:rPr lang="en-US" dirty="0" smtClean="0"/>
              <a:t>group, click </a:t>
            </a:r>
            <a:r>
              <a:rPr lang="en-US" b="1" dirty="0" smtClean="0"/>
              <a:t>Arrange</a:t>
            </a:r>
            <a:r>
              <a:rPr lang="en-US" dirty="0" smtClean="0"/>
              <a:t>, point to </a:t>
            </a:r>
            <a:r>
              <a:rPr lang="en-US" b="1" dirty="0" smtClean="0"/>
              <a:t>Align</a:t>
            </a:r>
            <a:r>
              <a:rPr lang="en-US" dirty="0" smtClean="0"/>
              <a:t>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Align Selected Objects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Distribute Vertically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Click </a:t>
            </a:r>
            <a:r>
              <a:rPr lang="en-US" b="1" dirty="0" smtClean="0"/>
              <a:t>Align Center</a:t>
            </a:r>
            <a:r>
              <a:rPr lang="en-US" dirty="0" smtClean="0"/>
              <a:t>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Press CTRL+A to select all of the objects on the slide.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Arrange</a:t>
            </a:r>
            <a:r>
              <a:rPr lang="en-US" dirty="0" smtClean="0"/>
              <a:t>, and then click </a:t>
            </a:r>
            <a:r>
              <a:rPr lang="en-US" b="1" dirty="0" smtClean="0"/>
              <a:t>Group</a:t>
            </a:r>
            <a:r>
              <a:rPr lang="en-US" dirty="0" smtClean="0"/>
              <a:t>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Select the group. On the </a:t>
            </a:r>
            <a:r>
              <a:rPr lang="en-US" b="1" dirty="0" smtClean="0"/>
              <a:t>Home</a:t>
            </a:r>
            <a:r>
              <a:rPr lang="en-US" dirty="0" smtClean="0"/>
              <a:t> tab, in the </a:t>
            </a:r>
            <a:r>
              <a:rPr lang="en-US" b="1" dirty="0" smtClean="0"/>
              <a:t>Drawing</a:t>
            </a:r>
            <a:r>
              <a:rPr lang="en-US" dirty="0" smtClean="0"/>
              <a:t> group, click </a:t>
            </a:r>
            <a:r>
              <a:rPr lang="en-US" b="1" dirty="0" smtClean="0"/>
              <a:t>Shape Effects</a:t>
            </a:r>
            <a:r>
              <a:rPr lang="en-US" dirty="0" smtClean="0"/>
              <a:t>, point to </a:t>
            </a:r>
            <a:r>
              <a:rPr lang="en-US" b="1" dirty="0" smtClean="0"/>
              <a:t>3-D Rotation</a:t>
            </a:r>
            <a:r>
              <a:rPr lang="en-US" dirty="0" smtClean="0"/>
              <a:t>, and then under </a:t>
            </a:r>
            <a:r>
              <a:rPr lang="en-US" b="1" dirty="0" smtClean="0"/>
              <a:t>Perspective</a:t>
            </a:r>
            <a:r>
              <a:rPr lang="en-US" dirty="0" smtClean="0"/>
              <a:t> click </a:t>
            </a:r>
            <a:r>
              <a:rPr lang="en-US" b="1" dirty="0" smtClean="0"/>
              <a:t>Perspective Right </a:t>
            </a:r>
            <a:r>
              <a:rPr lang="en-US" dirty="0" smtClean="0"/>
              <a:t>(first row, third option from the left). 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Drag the group slightly to the right on the slide to position it in the center.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/>
              <a:t> 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/>
              <a:t>  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/>
              <a:t>To reproduce the background effects on this slide, do the following: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Right-click the slide background area, and then click </a:t>
            </a:r>
            <a:r>
              <a:rPr lang="en-US" b="1" dirty="0" smtClean="0"/>
              <a:t>Format Background</a:t>
            </a:r>
            <a:r>
              <a:rPr lang="en-US" dirty="0" smtClean="0"/>
              <a:t>. In the </a:t>
            </a:r>
            <a:r>
              <a:rPr lang="en-US" b="1" dirty="0" smtClean="0"/>
              <a:t>Format Background </a:t>
            </a:r>
            <a:r>
              <a:rPr lang="en-US" dirty="0" smtClean="0"/>
              <a:t>dialog box, click </a:t>
            </a:r>
            <a:r>
              <a:rPr lang="en-US" b="1" dirty="0" smtClean="0"/>
              <a:t>Fill</a:t>
            </a:r>
            <a:r>
              <a:rPr lang="en-US" dirty="0" smtClean="0"/>
              <a:t> in the left pane, select </a:t>
            </a:r>
            <a:r>
              <a:rPr lang="en-US" b="1" dirty="0" smtClean="0"/>
              <a:t>Gradient fill</a:t>
            </a:r>
            <a:r>
              <a:rPr lang="en-US" dirty="0" smtClean="0"/>
              <a:t> in the </a:t>
            </a:r>
            <a:r>
              <a:rPr lang="en-US" b="1" dirty="0" smtClean="0"/>
              <a:t>Fill</a:t>
            </a:r>
            <a:r>
              <a:rPr lang="en-US" dirty="0" smtClean="0"/>
              <a:t> pane, and then do the following: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Type</a:t>
            </a:r>
            <a:r>
              <a:rPr lang="en-US" dirty="0" smtClean="0"/>
              <a:t> list, select </a:t>
            </a:r>
            <a:r>
              <a:rPr lang="en-US" b="1" dirty="0" smtClean="0"/>
              <a:t>Linear</a:t>
            </a:r>
            <a:r>
              <a:rPr lang="en-US" dirty="0" smtClean="0"/>
              <a:t>.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Direction</a:t>
            </a:r>
            <a:r>
              <a:rPr lang="en-US" dirty="0" smtClean="0"/>
              <a:t>, and then click </a:t>
            </a:r>
            <a:r>
              <a:rPr lang="en-US" b="1" dirty="0" smtClean="0"/>
              <a:t>Linear Down </a:t>
            </a:r>
            <a:r>
              <a:rPr lang="en-US" dirty="0" smtClean="0"/>
              <a:t>(first row, second option from the left). </a:t>
            </a:r>
            <a:endParaRPr lang="en-US" b="1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Under </a:t>
            </a:r>
            <a:r>
              <a:rPr lang="en-US" b="1" dirty="0" smtClean="0"/>
              <a:t>Gradient stops</a:t>
            </a:r>
            <a:r>
              <a:rPr lang="en-US" dirty="0" smtClean="0"/>
              <a:t>, click </a:t>
            </a:r>
            <a:r>
              <a:rPr lang="en-US" b="1" dirty="0" smtClean="0"/>
              <a:t>Add</a:t>
            </a:r>
            <a:r>
              <a:rPr lang="en-US" dirty="0" smtClean="0"/>
              <a:t> or </a:t>
            </a:r>
            <a:r>
              <a:rPr lang="en-US" b="1" dirty="0" smtClean="0"/>
              <a:t>Remove</a:t>
            </a:r>
            <a:r>
              <a:rPr lang="en-US" dirty="0" smtClean="0"/>
              <a:t> until four stops appear in the drop-down list.</a:t>
            </a:r>
          </a:p>
          <a:p>
            <a:pPr marL="228600" indent="-2286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dirty="0" smtClean="0"/>
              <a:t>Also under </a:t>
            </a:r>
            <a:r>
              <a:rPr lang="en-US" b="1" dirty="0" smtClean="0"/>
              <a:t>Gradient stops</a:t>
            </a:r>
            <a:r>
              <a:rPr lang="en-US" dirty="0" smtClean="0"/>
              <a:t>, customize the gradient stops that you added as follows:</a:t>
            </a:r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1 </a:t>
            </a:r>
            <a:r>
              <a:rPr lang="en-US" dirty="0" smtClean="0"/>
              <a:t>from the list, and then do the following: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/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Dark Blue, Text 2 </a:t>
            </a:r>
            <a:r>
              <a:rPr lang="en-US" dirty="0" smtClean="0">
                <a:solidFill>
                  <a:schemeClr val="accent6"/>
                </a:solidFill>
              </a:rPr>
              <a:t>(first row, fourth option from the left).</a:t>
            </a:r>
            <a:endParaRPr lang="en-US" b="1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2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15%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Black, Text 1, Lighter 5% </a:t>
            </a:r>
            <a:r>
              <a:rPr lang="en-US" dirty="0" smtClean="0">
                <a:solidFill>
                  <a:schemeClr val="accent6"/>
                </a:solidFill>
              </a:rPr>
              <a:t>(sixth row, second option from the left).</a:t>
            </a:r>
            <a:endParaRPr lang="en-US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3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85%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Black, Text 1, Lighter 5% </a:t>
            </a:r>
            <a:r>
              <a:rPr lang="en-US" dirty="0" smtClean="0">
                <a:solidFill>
                  <a:schemeClr val="accent6"/>
                </a:solidFill>
              </a:rPr>
              <a:t>(sixth row, second option from the left).</a:t>
            </a:r>
            <a:endParaRPr lang="en-US" dirty="0" smtClean="0"/>
          </a:p>
          <a:p>
            <a:pPr marL="685800" lvl="1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Select </a:t>
            </a:r>
            <a:r>
              <a:rPr lang="en-US" b="1" dirty="0" smtClean="0"/>
              <a:t>Stop 4 </a:t>
            </a:r>
            <a:r>
              <a:rPr lang="en-US" dirty="0" smtClean="0"/>
              <a:t>from the list, and then do the following: 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In the </a:t>
            </a:r>
            <a:r>
              <a:rPr lang="en-US" b="1" dirty="0" smtClean="0"/>
              <a:t>Stop position </a:t>
            </a:r>
            <a:r>
              <a:rPr lang="en-US" dirty="0" smtClean="0"/>
              <a:t>box, enter </a:t>
            </a:r>
            <a:r>
              <a:rPr lang="en-US" b="1" dirty="0" smtClean="0"/>
              <a:t>100%</a:t>
            </a:r>
            <a:r>
              <a:rPr lang="en-US" dirty="0" smtClean="0"/>
              <a:t>.</a:t>
            </a:r>
          </a:p>
          <a:p>
            <a:pPr marL="1143000" lvl="2" indent="-22860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Click the button next to </a:t>
            </a:r>
            <a:r>
              <a:rPr lang="en-US" b="1" dirty="0" smtClean="0"/>
              <a:t>Color</a:t>
            </a:r>
            <a:r>
              <a:rPr lang="en-US" dirty="0" smtClean="0"/>
              <a:t>, and then under </a:t>
            </a:r>
            <a:r>
              <a:rPr lang="en-US" b="1" dirty="0" smtClean="0"/>
              <a:t>Theme Colors </a:t>
            </a:r>
            <a:r>
              <a:rPr lang="en-US" dirty="0" smtClean="0">
                <a:solidFill>
                  <a:schemeClr val="accent6"/>
                </a:solidFill>
              </a:rPr>
              <a:t>click </a:t>
            </a:r>
            <a:r>
              <a:rPr lang="en-US" b="1" dirty="0" smtClean="0">
                <a:solidFill>
                  <a:schemeClr val="accent6"/>
                </a:solidFill>
              </a:rPr>
              <a:t>Dark Blue, Text 2 </a:t>
            </a:r>
            <a:r>
              <a:rPr lang="en-US" dirty="0" smtClean="0">
                <a:solidFill>
                  <a:schemeClr val="accent6"/>
                </a:solidFill>
              </a:rPr>
              <a:t>(first row, fourth option from the left).</a:t>
            </a:r>
            <a:endParaRPr lang="en-US" dirty="0" smtClean="0"/>
          </a:p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sz="1400" dirty="0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988" y="2954338"/>
            <a:ext cx="5788025" cy="5873750"/>
          </a:xfrm>
        </p:spPr>
        <p:txBody>
          <a:bodyPr>
            <a:noAutofit/>
          </a:bodyPr>
          <a:lstStyle/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r>
              <a:rPr lang="en-US" sz="1400" baseline="0" dirty="0" smtClean="0">
                <a:sym typeface="Wingdings" pitchFamily="2" charset="2"/>
              </a:rPr>
              <a:t> </a:t>
            </a:r>
            <a:endParaRPr lang="en-US" sz="1400" dirty="0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988" y="2954338"/>
            <a:ext cx="5788025" cy="5873750"/>
          </a:xfrm>
        </p:spPr>
        <p:txBody>
          <a:bodyPr>
            <a:noAutofit/>
          </a:bodyPr>
          <a:lstStyle/>
          <a:p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Forecasting: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Need for the forecast to handle a surge in the calls received during the peak times.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devise a plan to utilize the resource during the ‘off the phone’ activity.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GB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Multi site Management: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After the acquisition, centers were managed in 23 sites – Burnley, Brisbane, Auckland, India. 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Over 900 agents were working. 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channelized platform was required to monitor the performance of multiple locations by the senior managers.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</a:t>
            </a:r>
          </a:p>
          <a:p>
            <a:r>
              <a:rPr lang="en-GB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Multi skill management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Mapping people’s skill set with the requirement in an efficient way. Resource scheduling based on skills, availability, location constraints should be done.  </a:t>
            </a:r>
          </a:p>
          <a:p>
            <a:pPr fontAlgn="auto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defRPr/>
            </a:pPr>
            <a:endParaRPr lang="en-US" sz="1400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2B2824-99E4-4DCF-870E-0FEEBB20215E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354150-E5DC-4D18-908D-790FBCAF66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0D29EA-A482-47B7-B8C8-8D7B8D2DC8A0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02D36C-2CC8-4D44-8CAC-5D2E33D9A83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B260A1-F956-4466-882B-B64D7D13AA83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52DDFF-8DAD-4DFF-AAC9-49B4344D498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43F8A9-99EC-4A43-B61D-977C707E71DC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45048F-B71E-4933-9C20-8B2C6AA5DCA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C0C8DD-43EA-4986-A0D7-CA6BADC25495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862A8D-4EDE-4186-873C-D95745C2273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D82505-EE58-480C-8D76-84579FC6B031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B3689E-F445-4EDA-AC5B-CC44E7BFAD4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A8A81C-D9F8-400E-B47C-AB9E7971D375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8C8E5F-D9AA-4A56-9130-C9BE119CC52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674E54-5AB2-4E4B-B870-7AE6DDAC0B29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F14A62-9389-4725-91BF-A7350C566D2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46DFD9-E57F-4B21-B30B-18BA83AC13FD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12CA76-468F-4F28-B562-73705910B55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55E0A-7AC8-4FEC-9CA7-286B564F57AD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AE4AA2-053F-4910-8CA3-9DCB7A518FF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78C172-38EB-4D0D-A48A-C2FACEA60598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059C4A-8D75-46B6-A351-3AC6767133F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1BE487-676D-4766-9F0C-1EA16A11A2BB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2F58ED-0769-4D1B-B4C8-FFE0E8050DC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717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6CD72A1C-EF85-4FFF-A199-EA75652CAC0B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BD5F0D56-5510-419B-BD01-B082E55C59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4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fld id="{DD09FDA1-9E33-44AE-9B78-DF3ACD47DBF0}" type="datetimeFigureOut">
              <a:rPr lang="en-US"/>
              <a:pPr>
                <a:defRPr/>
              </a:pPr>
              <a:t>4/21/2011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dirty="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Calibri"/>
              </a:defRPr>
            </a:lvl1pPr>
          </a:lstStyle>
          <a:p>
            <a:pPr>
              <a:defRPr/>
            </a:pPr>
            <a:fld id="{444E49EE-E413-40D7-BD47-6D4C07FBBF9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gif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000">
              <a:schemeClr val="tx1"/>
            </a:gs>
            <a:gs pos="100000">
              <a:schemeClr val="accent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66704" y="609600"/>
            <a:ext cx="7705896" cy="1938992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0" spc="100" dirty="0" smtClean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17000">
                      <a:schemeClr val="accent1">
                        <a:lumMod val="20000"/>
                        <a:lumOff val="80000"/>
                      </a:schemeClr>
                    </a:gs>
                    <a:gs pos="50000">
                      <a:schemeClr val="bg1"/>
                    </a:gs>
                    <a:gs pos="51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Haettenschweiler" pitchFamily="34" charset="0"/>
              </a:rPr>
              <a:t>GROUP PROJECT WORK</a:t>
            </a:r>
            <a:endParaRPr lang="en-US" sz="8000" spc="100" dirty="0"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7000">
                    <a:schemeClr val="accent1">
                      <a:lumMod val="20000"/>
                      <a:lumOff val="80000"/>
                    </a:schemeClr>
                  </a:gs>
                  <a:gs pos="50000">
                    <a:schemeClr val="bg1"/>
                  </a:gs>
                  <a:gs pos="51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0" scaled="1"/>
                <a:tileRect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Haettenschweiler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78185" y="4251725"/>
            <a:ext cx="4952999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 defTabSz="1422400">
              <a:lnSpc>
                <a:spcPct val="90000"/>
              </a:lnSpc>
              <a:spcAft>
                <a:spcPct val="35000"/>
              </a:spcAft>
            </a:pPr>
            <a:r>
              <a:rPr lang="en-GB" sz="2000" b="1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itchFamily="18" charset="0"/>
              </a:rPr>
              <a:t>BLESSING </a:t>
            </a:r>
            <a:r>
              <a:rPr lang="en-GB" sz="2000" b="1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itchFamily="18" charset="0"/>
              </a:rPr>
              <a:t>SUNDAY UDOISANG</a:t>
            </a:r>
          </a:p>
          <a:p>
            <a:pPr lvl="1" algn="ctr" defTabSz="1422400">
              <a:lnSpc>
                <a:spcPct val="90000"/>
              </a:lnSpc>
              <a:spcAft>
                <a:spcPct val="35000"/>
              </a:spcAft>
            </a:pPr>
            <a:r>
              <a:rPr lang="en-GB" sz="2000" b="1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itchFamily="18" charset="0"/>
              </a:rPr>
              <a:t>RAYIS KHAN</a:t>
            </a:r>
          </a:p>
          <a:p>
            <a:pPr lvl="1" algn="ctr" defTabSz="1422400">
              <a:lnSpc>
                <a:spcPct val="90000"/>
              </a:lnSpc>
              <a:spcAft>
                <a:spcPct val="35000"/>
              </a:spcAft>
            </a:pPr>
            <a:r>
              <a:rPr lang="en-GB" sz="2000" b="1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itchFamily="18" charset="0"/>
              </a:rPr>
              <a:t>LEFTERIS PASKEVAS</a:t>
            </a:r>
          </a:p>
          <a:p>
            <a:pPr lvl="1" algn="ctr" defTabSz="1422400">
              <a:lnSpc>
                <a:spcPct val="90000"/>
              </a:lnSpc>
              <a:spcAft>
                <a:spcPct val="35000"/>
              </a:spcAft>
            </a:pPr>
            <a:r>
              <a:rPr lang="en-GB" sz="2000" b="1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itchFamily="18" charset="0"/>
              </a:rPr>
              <a:t>ETC      </a:t>
            </a:r>
            <a:endParaRPr lang="en-US" sz="2000" b="1" dirty="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udy Old Style" pitchFamily="18" charset="0"/>
            </a:endParaRPr>
          </a:p>
        </p:txBody>
      </p:sp>
      <p:pic>
        <p:nvPicPr>
          <p:cNvPr id="9" name="Picture 8" descr="GE_TransparentBackLogoBlue.png"/>
          <p:cNvPicPr>
            <a:picLocks noChangeAspect="1"/>
          </p:cNvPicPr>
          <p:nvPr/>
        </p:nvPicPr>
        <p:blipFill>
          <a:blip r:embed="rId3" cstate="print">
            <a:lum bright="-1000" contrast="100000"/>
          </a:blip>
          <a:srcRect/>
          <a:stretch>
            <a:fillRect/>
          </a:stretch>
        </p:blipFill>
        <p:spPr bwMode="auto">
          <a:xfrm>
            <a:off x="762000" y="1253835"/>
            <a:ext cx="791622" cy="791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reflection blurRad="6350" stA="50000" endA="300" endPos="90000" dir="5400000" sy="-100000" algn="bl" rotWithShape="0"/>
          </a:effectLst>
          <a:scene3d>
            <a:camera prst="perspectiveRight"/>
            <a:lightRig rig="threePt" dir="t"/>
          </a:scene3d>
        </p:spPr>
      </p:pic>
      <p:sp>
        <p:nvSpPr>
          <p:cNvPr id="10" name="TextBox 9"/>
          <p:cNvSpPr txBox="1"/>
          <p:nvPr/>
        </p:nvSpPr>
        <p:spPr>
          <a:xfrm>
            <a:off x="7315200" y="2133600"/>
            <a:ext cx="1452642" cy="338554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 wrap="none" rtlCol="0" anchor="ctr" anchorCtr="0">
            <a:spAutoFit/>
          </a:bodyPr>
          <a:lstStyle/>
          <a:p>
            <a:r>
              <a:rPr lang="en-GB" sz="1600" b="1" dirty="0" smtClean="0">
                <a:ln w="0" cap="flat" cmpd="sng">
                  <a:solidFill>
                    <a:schemeClr val="tx1"/>
                  </a:solidFill>
                  <a:prstDash val="solid"/>
                  <a:round/>
                </a:ln>
                <a:solidFill>
                  <a:schemeClr val="bg1"/>
                </a:solidFill>
                <a:latin typeface="Bookman Old Style" pitchFamily="18" charset="0"/>
              </a:rPr>
              <a:t>bman61102</a:t>
            </a:r>
            <a:endParaRPr lang="en-GB" sz="1600" b="1" dirty="0">
              <a:ln w="0" cap="flat" cmpd="sng">
                <a:solidFill>
                  <a:schemeClr val="tx1"/>
                </a:solidFill>
                <a:prstDash val="solid"/>
                <a:round/>
              </a:ln>
              <a:solidFill>
                <a:schemeClr val="bg1"/>
              </a:solidFill>
              <a:latin typeface="Bookman Old Style" pitchFamily="18" charset="0"/>
            </a:endParaRPr>
          </a:p>
        </p:txBody>
      </p:sp>
      <p:sp>
        <p:nvSpPr>
          <p:cNvPr id="11" name="Rectangle 10"/>
          <p:cNvSpPr>
            <a:spLocks/>
          </p:cNvSpPr>
          <p:nvPr/>
        </p:nvSpPr>
        <p:spPr>
          <a:xfrm>
            <a:off x="2286000" y="2362200"/>
            <a:ext cx="4572000" cy="1874359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algn="ctr" defTabSz="1422400">
              <a:lnSpc>
                <a:spcPct val="150000"/>
              </a:lnSpc>
              <a:spcAft>
                <a:spcPct val="35000"/>
              </a:spcAft>
            </a:pPr>
            <a:r>
              <a:rPr lang="en-GB" sz="2400" b="1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itchFamily="18" charset="0"/>
              </a:rPr>
              <a:t>GROUP </a:t>
            </a:r>
            <a:r>
              <a:rPr lang="en-GB" sz="2400" b="1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itchFamily="18" charset="0"/>
              </a:rPr>
              <a:t>X</a:t>
            </a:r>
            <a:endParaRPr lang="en-GB" sz="2400" b="1" dirty="0" smtClean="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udy Old Style" pitchFamily="18" charset="0"/>
            </a:endParaRPr>
          </a:p>
          <a:p>
            <a:pPr lvl="1" algn="ctr" defTabSz="1422400">
              <a:lnSpc>
                <a:spcPct val="150000"/>
              </a:lnSpc>
              <a:spcAft>
                <a:spcPct val="35000"/>
              </a:spcAft>
            </a:pPr>
            <a:r>
              <a:rPr lang="en-GB" sz="2400" b="1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itchFamily="18" charset="0"/>
              </a:rPr>
              <a:t>PRESENTATION</a:t>
            </a:r>
          </a:p>
          <a:p>
            <a:pPr lvl="1" algn="ctr" defTabSz="1422400">
              <a:lnSpc>
                <a:spcPct val="150000"/>
              </a:lnSpc>
              <a:spcAft>
                <a:spcPct val="35000"/>
              </a:spcAft>
            </a:pPr>
            <a:r>
              <a:rPr lang="en-GB" b="1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itchFamily="18" charset="0"/>
              </a:rPr>
              <a:t>BY</a:t>
            </a:r>
            <a:endParaRPr lang="en-US" b="1" dirty="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udy Old Style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 Diagonal Corner Rectangle 4"/>
          <p:cNvSpPr/>
          <p:nvPr/>
        </p:nvSpPr>
        <p:spPr>
          <a:xfrm>
            <a:off x="-2514600" y="183932"/>
            <a:ext cx="9829800" cy="553522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/>
        </p:spPr>
        <p:txBody>
          <a:bodyPr lIns="2743200" tIns="121920" rIns="121920" bIns="121920" spcCol="1270" anchor="ctr"/>
          <a:lstStyle/>
          <a:p>
            <a:pPr defTabSz="1422400" fontAlgn="auto">
              <a:lnSpc>
                <a:spcPct val="90000"/>
              </a:lnSpc>
              <a:spcAft>
                <a:spcPct val="35000"/>
              </a:spcAft>
              <a:defRPr/>
            </a:pPr>
            <a:endParaRPr lang="en-US" sz="320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Demi Cond" pitchFamily="34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09184" y="1066800"/>
            <a:ext cx="8915400" cy="5638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0" name="Group 19"/>
          <p:cNvGrpSpPr/>
          <p:nvPr/>
        </p:nvGrpSpPr>
        <p:grpSpPr>
          <a:xfrm>
            <a:off x="189471" y="1219521"/>
            <a:ext cx="8686800" cy="5181279"/>
            <a:chOff x="228600" y="1143321"/>
            <a:chExt cx="8686800" cy="5181279"/>
          </a:xfrm>
        </p:grpSpPr>
        <p:grpSp>
          <p:nvGrpSpPr>
            <p:cNvPr id="21" name="Group 70"/>
            <p:cNvGrpSpPr/>
            <p:nvPr/>
          </p:nvGrpSpPr>
          <p:grpSpPr>
            <a:xfrm>
              <a:off x="1452358" y="1992083"/>
              <a:ext cx="6272871" cy="3786746"/>
              <a:chOff x="1452358" y="1992083"/>
              <a:chExt cx="6272871" cy="3786746"/>
            </a:xfrm>
          </p:grpSpPr>
          <p:cxnSp>
            <p:nvCxnSpPr>
              <p:cNvPr id="47" name="AutoShape 8"/>
              <p:cNvCxnSpPr>
                <a:cxnSpLocks noChangeShapeType="1"/>
                <a:stCxn id="23" idx="4"/>
                <a:endCxn id="30" idx="0"/>
              </p:cNvCxnSpPr>
              <p:nvPr/>
            </p:nvCxnSpPr>
            <p:spPr bwMode="auto">
              <a:xfrm rot="5400000">
                <a:off x="4118495" y="4428002"/>
                <a:ext cx="1066479" cy="593116"/>
              </a:xfrm>
              <a:prstGeom prst="straightConnector1">
                <a:avLst/>
              </a:prstGeom>
              <a:noFill/>
              <a:ln w="31750">
                <a:solidFill>
                  <a:srgbClr val="9BBB59"/>
                </a:solidFill>
                <a:round/>
                <a:headEnd/>
                <a:tailEnd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legacyFlat2" dir="t"/>
              </a:scene3d>
              <a:sp3d extrusionH="430200" prstMaterial="legacyMatte">
                <a:bevelT w="13500" h="13500" prst="artDeco"/>
                <a:bevelB w="13500" h="13500" prst="angle"/>
                <a:extrusionClr>
                  <a:srgbClr val="9BBB59"/>
                </a:extrusionClr>
              </a:sp3d>
            </p:spPr>
          </p:cxnSp>
          <p:grpSp>
            <p:nvGrpSpPr>
              <p:cNvPr id="48" name="Group 67"/>
              <p:cNvGrpSpPr/>
              <p:nvPr/>
            </p:nvGrpSpPr>
            <p:grpSpPr>
              <a:xfrm>
                <a:off x="1452358" y="1992083"/>
                <a:ext cx="6272871" cy="3786746"/>
                <a:chOff x="1452358" y="1992083"/>
                <a:chExt cx="6272871" cy="3786746"/>
              </a:xfrm>
            </p:grpSpPr>
            <p:grpSp>
              <p:nvGrpSpPr>
                <p:cNvPr id="49" name="Group 38"/>
                <p:cNvGrpSpPr/>
                <p:nvPr/>
              </p:nvGrpSpPr>
              <p:grpSpPr>
                <a:xfrm>
                  <a:off x="1452358" y="5181599"/>
                  <a:ext cx="5282270" cy="597230"/>
                  <a:chOff x="1452358" y="5181599"/>
                  <a:chExt cx="5282270" cy="597230"/>
                </a:xfrm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p:grpSpPr>
              <p:cxnSp>
                <p:nvCxnSpPr>
                  <p:cNvPr id="55" name="AutoShape 4"/>
                  <p:cNvCxnSpPr>
                    <a:cxnSpLocks noChangeShapeType="1"/>
                    <a:stCxn id="38" idx="4"/>
                    <a:endCxn id="30" idx="2"/>
                  </p:cNvCxnSpPr>
                  <p:nvPr/>
                </p:nvCxnSpPr>
                <p:spPr bwMode="auto">
                  <a:xfrm rot="16200000" flipH="1">
                    <a:off x="1801868" y="4832089"/>
                    <a:ext cx="597229" cy="1296249"/>
                  </a:xfrm>
                  <a:prstGeom prst="bentConnector2">
                    <a:avLst/>
                  </a:prstGeom>
                  <a:noFill/>
                  <a:ln w="31750">
                    <a:solidFill>
                      <a:srgbClr val="C0504D"/>
                    </a:solidFill>
                    <a:miter lim="800000"/>
                    <a:headEnd/>
                    <a:tailEnd/>
                  </a:ln>
                  <a:effectLst/>
                  <a:scene3d>
                    <a:camera prst="orthographicFront"/>
                    <a:lightRig rig="legacyFlat2" dir="t"/>
                  </a:scene3d>
                  <a:sp3d extrusionH="430200" prstMaterial="legacyMatte">
                    <a:bevelT w="13500" h="13500" prst="artDeco"/>
                    <a:bevelB w="13500" h="13500" prst="angle"/>
                    <a:extrusionClr>
                      <a:srgbClr val="C0504D"/>
                    </a:extrusionClr>
                  </a:sp3d>
                </p:spPr>
              </p:cxnSp>
              <p:cxnSp>
                <p:nvCxnSpPr>
                  <p:cNvPr id="56" name="AutoShape 5"/>
                  <p:cNvCxnSpPr>
                    <a:cxnSpLocks noChangeShapeType="1"/>
                    <a:stCxn id="30" idx="6"/>
                    <a:endCxn id="45" idx="2"/>
                  </p:cNvCxnSpPr>
                  <p:nvPr/>
                </p:nvCxnSpPr>
                <p:spPr bwMode="auto">
                  <a:xfrm flipV="1">
                    <a:off x="5961744" y="5753100"/>
                    <a:ext cx="772884" cy="25729"/>
                  </a:xfrm>
                  <a:prstGeom prst="straightConnector1">
                    <a:avLst/>
                  </a:prstGeom>
                  <a:noFill/>
                  <a:ln w="31750">
                    <a:solidFill>
                      <a:srgbClr val="C0504D"/>
                    </a:solidFill>
                    <a:round/>
                    <a:headEnd/>
                    <a:tailEnd/>
                  </a:ln>
                  <a:effectLst/>
                  <a:scene3d>
                    <a:camera prst="orthographicFront"/>
                    <a:lightRig rig="legacyFlat2" dir="t"/>
                  </a:scene3d>
                  <a:sp3d extrusionH="430200" prstMaterial="legacyMatte">
                    <a:bevelT w="13500" h="13500" prst="artDeco"/>
                    <a:bevelB w="13500" h="13500" prst="angle"/>
                    <a:extrusionClr>
                      <a:srgbClr val="C0504D"/>
                    </a:extrusionClr>
                  </a:sp3d>
                </p:spPr>
              </p:cxnSp>
            </p:grpSp>
            <p:cxnSp>
              <p:nvCxnSpPr>
                <p:cNvPr id="50" name="AutoShape 6"/>
                <p:cNvCxnSpPr>
                  <a:cxnSpLocks noChangeShapeType="1"/>
                  <a:stCxn id="23" idx="7"/>
                  <a:endCxn id="32" idx="2"/>
                </p:cNvCxnSpPr>
                <p:nvPr/>
              </p:nvCxnSpPr>
              <p:spPr bwMode="auto">
                <a:xfrm rot="5400000" flipH="1" flipV="1">
                  <a:off x="6360102" y="2418887"/>
                  <a:ext cx="516485" cy="1393712"/>
                </a:xfrm>
                <a:prstGeom prst="straightConnector1">
                  <a:avLst/>
                </a:prstGeom>
                <a:noFill/>
                <a:ln w="31750">
                  <a:solidFill>
                    <a:srgbClr val="9BBB59"/>
                  </a:solidFill>
                  <a:round/>
                  <a:headEnd/>
                  <a:tailEnd/>
                </a:ln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scene3d>
                  <a:camera prst="orthographicFront"/>
                  <a:lightRig rig="legacyFlat2" dir="t"/>
                </a:scene3d>
                <a:sp3d extrusionH="430200" prstMaterial="legacyMatte">
                  <a:bevelT w="13500" h="13500" prst="artDeco"/>
                  <a:bevelB w="13500" h="13500" prst="angle"/>
                  <a:extrusionClr>
                    <a:srgbClr val="9BBB59"/>
                  </a:extrusionClr>
                </a:sp3d>
              </p:spPr>
            </p:cxnSp>
            <p:cxnSp>
              <p:nvCxnSpPr>
                <p:cNvPr id="51" name="AutoShape 7"/>
                <p:cNvCxnSpPr>
                  <a:cxnSpLocks noChangeShapeType="1"/>
                  <a:stCxn id="38" idx="6"/>
                  <a:endCxn id="23" idx="2"/>
                </p:cNvCxnSpPr>
                <p:nvPr/>
              </p:nvCxnSpPr>
              <p:spPr bwMode="auto">
                <a:xfrm flipV="1">
                  <a:off x="2676115" y="3712537"/>
                  <a:ext cx="895869" cy="554663"/>
                </a:xfrm>
                <a:prstGeom prst="straightConnector1">
                  <a:avLst/>
                </a:prstGeom>
                <a:noFill/>
                <a:ln w="31750">
                  <a:solidFill>
                    <a:srgbClr val="9BBB59"/>
                  </a:solidFill>
                  <a:round/>
                  <a:headEnd/>
                  <a:tailEnd/>
                </a:ln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scene3d>
                  <a:camera prst="orthographicFront"/>
                  <a:lightRig rig="legacyFlat2" dir="t"/>
                </a:scene3d>
                <a:sp3d extrusionH="430200" prstMaterial="legacyMatte">
                  <a:bevelT w="13500" h="13500" prst="artDeco"/>
                  <a:bevelB w="13500" h="13500" prst="angle"/>
                  <a:extrusionClr>
                    <a:srgbClr val="9BBB59"/>
                  </a:extrusionClr>
                </a:sp3d>
              </p:spPr>
            </p:cxnSp>
            <p:cxnSp>
              <p:nvCxnSpPr>
                <p:cNvPr id="52" name="AutoShape 9"/>
                <p:cNvCxnSpPr>
                  <a:cxnSpLocks noChangeShapeType="1"/>
                  <a:stCxn id="23" idx="5"/>
                  <a:endCxn id="45" idx="0"/>
                </p:cNvCxnSpPr>
                <p:nvPr/>
              </p:nvCxnSpPr>
              <p:spPr bwMode="auto">
                <a:xfrm rot="16200000" flipH="1">
                  <a:off x="6258103" y="3714474"/>
                  <a:ext cx="1130511" cy="1803740"/>
                </a:xfrm>
                <a:prstGeom prst="straightConnector1">
                  <a:avLst/>
                </a:prstGeom>
                <a:noFill/>
                <a:ln w="31750">
                  <a:solidFill>
                    <a:srgbClr val="9BBB59"/>
                  </a:solidFill>
                  <a:round/>
                  <a:headEnd/>
                  <a:tailEnd/>
                </a:ln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scene3d>
                  <a:camera prst="orthographicFront"/>
                  <a:lightRig rig="legacyFlat2" dir="t"/>
                </a:scene3d>
                <a:sp3d extrusionH="430200" prstMaterial="legacyMatte">
                  <a:bevelT w="13500" h="13500" prst="artDeco"/>
                  <a:bevelB w="13500" h="13500" prst="angle"/>
                  <a:extrusionClr>
                    <a:srgbClr val="9BBB59"/>
                  </a:extrusionClr>
                </a:sp3d>
              </p:spPr>
            </p:cxnSp>
            <p:cxnSp>
              <p:nvCxnSpPr>
                <p:cNvPr id="53" name="AutoShape 10"/>
                <p:cNvCxnSpPr>
                  <a:cxnSpLocks noChangeShapeType="1"/>
                  <a:stCxn id="42" idx="4"/>
                  <a:endCxn id="23" idx="0"/>
                </p:cNvCxnSpPr>
                <p:nvPr/>
              </p:nvCxnSpPr>
              <p:spPr bwMode="auto">
                <a:xfrm rot="5400000">
                  <a:off x="4821687" y="2412361"/>
                  <a:ext cx="947997" cy="694786"/>
                </a:xfrm>
                <a:prstGeom prst="straightConnector1">
                  <a:avLst/>
                </a:prstGeom>
                <a:noFill/>
                <a:ln w="31750">
                  <a:solidFill>
                    <a:srgbClr val="9BBB59"/>
                  </a:solidFill>
                  <a:round/>
                  <a:headEnd/>
                  <a:tailEnd/>
                </a:ln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scene3d>
                  <a:camera prst="orthographicFront"/>
                  <a:lightRig rig="legacyFlat2" dir="t"/>
                </a:scene3d>
                <a:sp3d extrusionH="430200" prstMaterial="legacyMatte">
                  <a:bevelT w="13500" h="13500" prst="artDeco"/>
                  <a:bevelB w="13500" h="13500" prst="angle"/>
                  <a:extrusionClr>
                    <a:srgbClr val="9BBB59"/>
                  </a:extrusionClr>
                </a:sp3d>
              </p:spPr>
            </p:cxnSp>
            <p:cxnSp>
              <p:nvCxnSpPr>
                <p:cNvPr id="54" name="AutoShape 11"/>
                <p:cNvCxnSpPr>
                  <a:cxnSpLocks noChangeShapeType="1"/>
                  <a:stCxn id="29" idx="4"/>
                  <a:endCxn id="23" idx="1"/>
                </p:cNvCxnSpPr>
                <p:nvPr/>
              </p:nvCxnSpPr>
              <p:spPr bwMode="auto">
                <a:xfrm rot="16200000" flipH="1">
                  <a:off x="2483931" y="1882819"/>
                  <a:ext cx="1381901" cy="1600429"/>
                </a:xfrm>
                <a:prstGeom prst="straightConnector1">
                  <a:avLst/>
                </a:prstGeom>
                <a:noFill/>
                <a:ln w="31750">
                  <a:solidFill>
                    <a:srgbClr val="9BBB59"/>
                  </a:solidFill>
                  <a:round/>
                  <a:headEnd/>
                  <a:tailEnd/>
                </a:ln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scene3d>
                  <a:camera prst="orthographicFront"/>
                  <a:lightRig rig="legacyFlat2" dir="t"/>
                </a:scene3d>
                <a:sp3d extrusionH="430200" prstMaterial="legacyMatte">
                  <a:bevelT w="13500" h="13500" prst="artDeco"/>
                  <a:bevelB w="13500" h="13500" prst="angle"/>
                  <a:extrusionClr>
                    <a:srgbClr val="9BBB59"/>
                  </a:extrusionClr>
                </a:sp3d>
              </p:spPr>
            </p:cxnSp>
          </p:grpSp>
        </p:grpSp>
        <p:grpSp>
          <p:nvGrpSpPr>
            <p:cNvPr id="22" name="Group 66"/>
            <p:cNvGrpSpPr/>
            <p:nvPr/>
          </p:nvGrpSpPr>
          <p:grpSpPr>
            <a:xfrm>
              <a:off x="228600" y="1143321"/>
              <a:ext cx="8686800" cy="5181279"/>
              <a:chOff x="228600" y="1143321"/>
              <a:chExt cx="8686800" cy="5181279"/>
            </a:xfrm>
          </p:grpSpPr>
          <p:sp>
            <p:nvSpPr>
              <p:cNvPr id="23" name="Oval 3"/>
              <p:cNvSpPr>
                <a:spLocks noChangeArrowheads="1"/>
              </p:cNvSpPr>
              <p:nvPr/>
            </p:nvSpPr>
            <p:spPr bwMode="auto">
              <a:xfrm>
                <a:off x="3571984" y="3233753"/>
                <a:ext cx="2752616" cy="957568"/>
              </a:xfrm>
              <a:prstGeom prst="ellipse">
                <a:avLst/>
              </a:prstGeom>
              <a:ln>
                <a:headEnd/>
                <a:tailEnd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>
                  <a:lnSpc>
                    <a:spcPts val="1000"/>
                  </a:lnSpc>
                  <a:spcAft>
                    <a:spcPts val="1000"/>
                  </a:spcAft>
                </a:pPr>
                <a:r>
                  <a:rPr lang="en-GB" u="sng" dirty="0" smtClean="0">
                    <a:latin typeface="Arial Black" pitchFamily="34" charset="0"/>
                    <a:cs typeface="Arial" pitchFamily="34" charset="0"/>
                  </a:rPr>
                  <a:t>TOTAL VIEW</a:t>
                </a:r>
              </a:p>
              <a:p>
                <a:pPr algn="ctr">
                  <a:lnSpc>
                    <a:spcPts val="1000"/>
                  </a:lnSpc>
                  <a:spcAft>
                    <a:spcPts val="1000"/>
                  </a:spcAft>
                </a:pPr>
                <a:r>
                  <a:rPr lang="en-GB" u="sng" dirty="0" smtClean="0">
                    <a:latin typeface="Arial Black" pitchFamily="34" charset="0"/>
                    <a:cs typeface="Arial" pitchFamily="34" charset="0"/>
                  </a:rPr>
                  <a:t>IEX WFM</a:t>
                </a:r>
              </a:p>
            </p:txBody>
          </p:sp>
          <p:sp>
            <p:nvSpPr>
              <p:cNvPr id="45" name="Oval 26"/>
              <p:cNvSpPr>
                <a:spLocks noChangeArrowheads="1"/>
              </p:cNvSpPr>
              <p:nvPr/>
            </p:nvSpPr>
            <p:spPr bwMode="auto">
              <a:xfrm>
                <a:off x="6734628" y="5181600"/>
                <a:ext cx="1981200" cy="1143000"/>
              </a:xfrm>
              <a:prstGeom prst="ellipse">
                <a:avLst/>
              </a:prstGeom>
              <a:ln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400" b="1" i="0" u="sng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SCHEDULING</a:t>
                </a: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Forecaster</a:t>
                </a: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Planner</a:t>
                </a: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Scheduler</a:t>
                </a:r>
                <a:endPara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42" name="Oval 19"/>
              <p:cNvSpPr>
                <a:spLocks noChangeArrowheads="1"/>
              </p:cNvSpPr>
              <p:nvPr/>
            </p:nvSpPr>
            <p:spPr bwMode="auto">
              <a:xfrm>
                <a:off x="3818556" y="1143321"/>
                <a:ext cx="3649044" cy="1142435"/>
              </a:xfrm>
              <a:prstGeom prst="ellipse">
                <a:avLst/>
              </a:prstGeom>
              <a:ln>
                <a:headEnd/>
                <a:tailEnd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400" b="1" i="0" u="sng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FEATURED COMPONENTS</a:t>
                </a: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Web station Plus</a:t>
                </a: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SmartSync Exchange</a:t>
                </a: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ACD/ Dialler Interface</a:t>
                </a:r>
                <a:endPara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38" name="Oval 16"/>
              <p:cNvSpPr>
                <a:spLocks noChangeArrowheads="1"/>
              </p:cNvSpPr>
              <p:nvPr/>
            </p:nvSpPr>
            <p:spPr bwMode="auto">
              <a:xfrm>
                <a:off x="228600" y="3352800"/>
                <a:ext cx="2447515" cy="1828800"/>
              </a:xfrm>
              <a:prstGeom prst="ellipse">
                <a:avLst/>
              </a:prstGeom>
              <a:ln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400" b="1" i="0" u="sng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CONTROL</a:t>
                </a: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Arial" pitchFamily="34" charset="0"/>
                    <a:cs typeface="Arial" pitchFamily="34" charset="0"/>
                  </a:rPr>
                  <a:t>Change Manager</a:t>
                </a:r>
              </a:p>
              <a:p>
                <a:pPr algn="ctr">
                  <a:spcAft>
                    <a:spcPts val="200"/>
                  </a:spcAft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Arial" pitchFamily="34" charset="0"/>
                    <a:cs typeface="Arial" pitchFamily="34" charset="0"/>
                  </a:rPr>
                  <a:t>Report </a:t>
                </a:r>
                <a:r>
                  <a:rPr lang="en-GB" sz="1200" dirty="0" smtClean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Manager</a:t>
                </a:r>
              </a:p>
              <a:p>
                <a:pPr algn="ctr">
                  <a:spcAft>
                    <a:spcPts val="200"/>
                  </a:spcAft>
                </a:pPr>
                <a:r>
                  <a:rPr lang="en-GB" sz="1200" dirty="0" smtClean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Performance Manager</a:t>
                </a:r>
              </a:p>
              <a:p>
                <a:pPr lvl="0" algn="ctr">
                  <a:spcAft>
                    <a:spcPts val="200"/>
                  </a:spcAft>
                </a:pPr>
                <a:r>
                  <a:rPr lang="en-GB" sz="1200" dirty="0" smtClean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Expression Manager</a:t>
                </a:r>
                <a:endParaRPr lang="en-GB" sz="1200" dirty="0" smtClean="0">
                  <a:solidFill>
                    <a:schemeClr val="bg1">
                      <a:lumMod val="95000"/>
                    </a:schemeClr>
                  </a:solidFill>
                  <a:latin typeface="Arial" pitchFamily="34" charset="0"/>
                  <a:cs typeface="Arial" pitchFamily="34" charset="0"/>
                </a:endParaRPr>
              </a:p>
              <a:p>
                <a:pPr lvl="0" algn="ctr">
                  <a:spcAft>
                    <a:spcPts val="200"/>
                  </a:spcAft>
                </a:pPr>
                <a:r>
                  <a:rPr lang="en-GB" sz="1200" dirty="0" smtClean="0">
                    <a:solidFill>
                      <a:schemeClr val="bg1">
                        <a:lumMod val="9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Multi-Site Manager</a:t>
                </a:r>
                <a:endParaRPr kumimoji="0" lang="en-GB" sz="12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Arial" pitchFamily="34" charset="0"/>
                    <a:cs typeface="Arial" pitchFamily="34" charset="0"/>
                  </a:rPr>
                  <a:t>Time-off Manager</a:t>
                </a:r>
              </a:p>
            </p:txBody>
          </p:sp>
          <p:sp>
            <p:nvSpPr>
              <p:cNvPr id="32" name="Oval 22"/>
              <p:cNvSpPr>
                <a:spLocks noChangeArrowheads="1"/>
              </p:cNvSpPr>
              <p:nvPr/>
            </p:nvSpPr>
            <p:spPr bwMode="auto">
              <a:xfrm>
                <a:off x="7315200" y="2362200"/>
                <a:ext cx="1600200" cy="990600"/>
              </a:xfrm>
              <a:prstGeom prst="ellipse">
                <a:avLst/>
              </a:prstGeom>
              <a:ln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400" b="1" i="0" u="sng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TRAINING</a:t>
                </a: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Multi-Skill</a:t>
                </a: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Multi-Channel</a:t>
                </a:r>
                <a:endPara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>
                <a:off x="2748607" y="5257800"/>
                <a:ext cx="3213137" cy="1042057"/>
              </a:xfrm>
              <a:prstGeom prst="ellipse">
                <a:avLst/>
              </a:prstGeom>
              <a:ln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400" b="1" i="0" u="sng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ADHERENCE ANALYSIS</a:t>
                </a: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Historical Adherence</a:t>
                </a:r>
              </a:p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2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200" b="0" i="0" u="none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" pitchFamily="34" charset="0"/>
                    <a:cs typeface="Arial" pitchFamily="34" charset="0"/>
                  </a:rPr>
                  <a:t>Real-Time Adherence</a:t>
                </a:r>
                <a:endPara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9" name="Oval 24"/>
              <p:cNvSpPr>
                <a:spLocks noChangeArrowheads="1"/>
              </p:cNvSpPr>
              <p:nvPr/>
            </p:nvSpPr>
            <p:spPr bwMode="auto">
              <a:xfrm>
                <a:off x="1143000" y="1536047"/>
                <a:ext cx="2463334" cy="456037"/>
              </a:xfrm>
              <a:prstGeom prst="ellipse">
                <a:avLst/>
              </a:prstGeom>
              <a:ln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300" b="1" i="0" u="none" strike="noStrike" cap="none" normalizeH="0" baseline="0" dirty="0" smtClean="0">
                    <a:ln>
                      <a:noFill/>
                    </a:ln>
                    <a:solidFill>
                      <a:schemeClr val="bg1">
                        <a:lumMod val="95000"/>
                      </a:schemeClr>
                    </a:solidFill>
                    <a:effectLst/>
                    <a:latin typeface="Arial Black" pitchFamily="34" charset="0"/>
                    <a:cs typeface="Arial" pitchFamily="34" charset="0"/>
                  </a:rPr>
                  <a:t>ADMINISTRATOR</a:t>
                </a:r>
                <a:endPara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pic>
        <p:nvPicPr>
          <p:cNvPr id="57" name="Picture 26" descr="brainstorming_huddle_PA_500_clr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82000" y="-95827"/>
            <a:ext cx="533400" cy="1010227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-1676400" y="304800"/>
            <a:ext cx="8382000" cy="615307"/>
            <a:chOff x="-1676400" y="304800"/>
            <a:chExt cx="8382000" cy="615307"/>
          </a:xfrm>
        </p:grpSpPr>
        <p:sp>
          <p:nvSpPr>
            <p:cNvPr id="73" name="Round Diagonal Corner Rectangle 72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75" name="Round Diagonal Corner Rectangle 4"/>
            <p:cNvSpPr/>
            <p:nvPr/>
          </p:nvSpPr>
          <p:spPr>
            <a:xfrm>
              <a:off x="-1676400" y="366585"/>
              <a:ext cx="83820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SOLUTION - IEX WFM FRAMEWORK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 Diagonal Corner Rectangle 4"/>
          <p:cNvSpPr/>
          <p:nvPr/>
        </p:nvSpPr>
        <p:spPr>
          <a:xfrm>
            <a:off x="-2514600" y="228600"/>
            <a:ext cx="9829800" cy="553522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/>
        </p:spPr>
        <p:txBody>
          <a:bodyPr lIns="2743200" tIns="121920" rIns="121920" bIns="121920" spcCol="1270" anchor="ctr"/>
          <a:lstStyle/>
          <a:p>
            <a:pPr defTabSz="1422400" fontAlgn="auto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3200" kern="0" dirty="0" smtClea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rPr>
              <a:t>	 </a:t>
            </a:r>
            <a:endParaRPr lang="en-US" sz="320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Demi Cond" pitchFamily="34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533400" y="1295400"/>
            <a:ext cx="7772400" cy="3276600"/>
            <a:chOff x="304800" y="795250"/>
            <a:chExt cx="7772400" cy="3276600"/>
          </a:xfrm>
        </p:grpSpPr>
        <p:sp>
          <p:nvSpPr>
            <p:cNvPr id="56" name="Rounded Rectangle 55"/>
            <p:cNvSpPr/>
            <p:nvPr/>
          </p:nvSpPr>
          <p:spPr>
            <a:xfrm>
              <a:off x="304800" y="795250"/>
              <a:ext cx="7772400" cy="32766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1002">
              <a:schemeClr val="dk1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57" name="Group 56"/>
            <p:cNvGrpSpPr/>
            <p:nvPr/>
          </p:nvGrpSpPr>
          <p:grpSpPr>
            <a:xfrm>
              <a:off x="533400" y="914400"/>
              <a:ext cx="7239000" cy="2971800"/>
              <a:chOff x="533400" y="914400"/>
              <a:chExt cx="7239000" cy="2971800"/>
            </a:xfrm>
          </p:grpSpPr>
          <p:sp>
            <p:nvSpPr>
              <p:cNvPr id="37" name="Oval 36"/>
              <p:cNvSpPr/>
              <p:nvPr/>
            </p:nvSpPr>
            <p:spPr>
              <a:xfrm>
                <a:off x="2514600" y="2667000"/>
                <a:ext cx="3276600" cy="121920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GB" sz="1600" b="1" cap="all" dirty="0" smtClean="0"/>
                  <a:t>Resource Scheduling,  agent adherence</a:t>
                </a:r>
                <a:endParaRPr lang="en-US" sz="2800" cap="all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38" name="Oval 37"/>
              <p:cNvSpPr>
                <a:spLocks noChangeAspect="1"/>
              </p:cNvSpPr>
              <p:nvPr/>
            </p:nvSpPr>
            <p:spPr>
              <a:xfrm>
                <a:off x="533400" y="990600"/>
                <a:ext cx="2438400" cy="121920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>
                  <a:spcAft>
                    <a:spcPts val="1000"/>
                  </a:spcAft>
                </a:pPr>
                <a:r>
                  <a:rPr lang="en-GB" sz="1600" b="1" cap="all" dirty="0" smtClean="0"/>
                  <a:t>Intra-day activities were monitored</a:t>
                </a:r>
                <a:endParaRPr lang="en-US" sz="1600" b="1" cap="all" dirty="0" smtClean="0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105400" y="914400"/>
                <a:ext cx="2667000" cy="137160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GB" sz="1600" b="1" cap="all" dirty="0" smtClean="0"/>
                  <a:t>Monthly reports were sent to supervisor</a:t>
                </a:r>
                <a:endParaRPr lang="en-US" sz="2800" cap="all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45" name="Elbow Connector 44"/>
              <p:cNvCxnSpPr>
                <a:stCxn id="38" idx="6"/>
                <a:endCxn id="39" idx="2"/>
              </p:cNvCxnSpPr>
              <p:nvPr/>
            </p:nvCxnSpPr>
            <p:spPr>
              <a:xfrm>
                <a:off x="2971800" y="1600200"/>
                <a:ext cx="2133600" cy="1588"/>
              </a:xfrm>
              <a:prstGeom prst="bentConnector3">
                <a:avLst>
                  <a:gd name="adj1" fmla="val 50000"/>
                </a:avLst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Elbow Connector 46"/>
              <p:cNvCxnSpPr>
                <a:stCxn id="38" idx="4"/>
                <a:endCxn id="37" idx="1"/>
              </p:cNvCxnSpPr>
              <p:nvPr/>
            </p:nvCxnSpPr>
            <p:spPr>
              <a:xfrm rot="16200000" flipH="1">
                <a:off x="2055649" y="1906750"/>
                <a:ext cx="635748" cy="1241847"/>
              </a:xfrm>
              <a:prstGeom prst="bentConnector3">
                <a:avLst>
                  <a:gd name="adj1" fmla="val 50000"/>
                </a:avLst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Elbow Connector 51"/>
              <p:cNvCxnSpPr>
                <a:stCxn id="39" idx="4"/>
                <a:endCxn id="37" idx="7"/>
              </p:cNvCxnSpPr>
              <p:nvPr/>
            </p:nvCxnSpPr>
            <p:spPr>
              <a:xfrm rot="5400000">
                <a:off x="5595353" y="2002001"/>
                <a:ext cx="559548" cy="1127547"/>
              </a:xfrm>
              <a:prstGeom prst="bentConnector3">
                <a:avLst>
                  <a:gd name="adj1" fmla="val 50000"/>
                </a:avLst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Rectangle 12"/>
          <p:cNvSpPr/>
          <p:nvPr/>
        </p:nvSpPr>
        <p:spPr>
          <a:xfrm>
            <a:off x="0" y="5029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800" b="1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Boosted the forecasting confidence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-1219200" y="304800"/>
            <a:ext cx="8305800" cy="629722"/>
            <a:chOff x="-1219200" y="304800"/>
            <a:chExt cx="8305800" cy="629722"/>
          </a:xfrm>
        </p:grpSpPr>
        <p:sp>
          <p:nvSpPr>
            <p:cNvPr id="19" name="Round Diagonal Corner Rectangle 18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0" name="Round Diagonal Corner Rectangle 4"/>
            <p:cNvSpPr/>
            <p:nvPr/>
          </p:nvSpPr>
          <p:spPr>
            <a:xfrm>
              <a:off x="-1219200" y="381000"/>
              <a:ext cx="83058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GECFA WFM PROCESS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/>
          <p:nvPr/>
        </p:nvGrpSpPr>
        <p:grpSpPr>
          <a:xfrm>
            <a:off x="-1219200" y="304800"/>
            <a:ext cx="8305800" cy="629722"/>
            <a:chOff x="-1219200" y="304800"/>
            <a:chExt cx="8305800" cy="629722"/>
          </a:xfrm>
        </p:grpSpPr>
        <p:sp>
          <p:nvSpPr>
            <p:cNvPr id="7" name="Round Diagonal Corner Rectangle 6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8" name="Round Diagonal Corner Rectangle 4"/>
            <p:cNvSpPr/>
            <p:nvPr/>
          </p:nvSpPr>
          <p:spPr>
            <a:xfrm>
              <a:off x="-1219200" y="381000"/>
              <a:ext cx="83058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LONG - TERM BENEFITS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  <p:sp>
        <p:nvSpPr>
          <p:cNvPr id="6" name="Rectangle 5"/>
          <p:cNvSpPr/>
          <p:nvPr/>
        </p:nvSpPr>
        <p:spPr>
          <a:xfrm>
            <a:off x="304800" y="4114800"/>
            <a:ext cx="8382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defRPr/>
            </a:pPr>
            <a:r>
              <a:rPr lang="en-GB" sz="1600" dirty="0" smtClean="0">
                <a:solidFill>
                  <a:schemeClr val="bg1"/>
                </a:solidFill>
              </a:rPr>
              <a:t> </a:t>
            </a:r>
            <a:r>
              <a:rPr lang="en-GB" sz="2400" i="1" dirty="0" smtClean="0">
                <a:solidFill>
                  <a:schemeClr val="bg1"/>
                </a:solidFill>
                <a:latin typeface="Comic Sans MS" pitchFamily="66" charset="0"/>
              </a:rPr>
              <a:t>“ It is great to have a work force management tool live up to expectations and deliver real  savings to our business” </a:t>
            </a:r>
            <a:r>
              <a:rPr lang="en-GB" sz="2400" dirty="0" smtClean="0">
                <a:solidFill>
                  <a:schemeClr val="bg1"/>
                </a:solidFill>
                <a:latin typeface="+mn-lt"/>
              </a:rPr>
              <a:t>Stuart Beaumont, Planning and Resource Management leader, GECFA</a:t>
            </a:r>
            <a:endParaRPr lang="en-US" sz="1400" dirty="0" smtClean="0">
              <a:latin typeface="+mn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381000" y="1219200"/>
            <a:ext cx="8763000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88720" lvl="3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800" b="1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When Coles Myer launched the Source Master Card, GECF WFM Framework helped in:</a:t>
            </a:r>
          </a:p>
          <a:p>
            <a:pPr marL="1188720" lvl="3" indent="-384048" algn="just" fontAlgn="auto">
              <a:spcBef>
                <a:spcPts val="0"/>
              </a:spcBef>
              <a:spcAft>
                <a:spcPts val="0"/>
              </a:spcAft>
              <a:buSzPct val="80000"/>
              <a:defRPr/>
            </a:pPr>
            <a:endParaRPr lang="en-GB" sz="1400" b="1" dirty="0" smtClean="0">
              <a:solidFill>
                <a:schemeClr val="bg1">
                  <a:lumMod val="95000"/>
                </a:schemeClr>
              </a:solidFill>
              <a:latin typeface="+mn-lt"/>
            </a:endParaRPr>
          </a:p>
          <a:p>
            <a:pPr marL="1645920" lvl="4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b="1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Efficient planning of  human resources</a:t>
            </a:r>
          </a:p>
          <a:p>
            <a:pPr marL="1645920" lvl="4" indent="-384048" algn="just" fontAlgn="auto">
              <a:spcBef>
                <a:spcPts val="0"/>
              </a:spcBef>
              <a:spcAft>
                <a:spcPts val="0"/>
              </a:spcAft>
              <a:buSzPct val="80000"/>
              <a:defRPr/>
            </a:pPr>
            <a:endParaRPr lang="en-GB" sz="1000" b="1" dirty="0" smtClean="0">
              <a:solidFill>
                <a:schemeClr val="bg1">
                  <a:lumMod val="95000"/>
                </a:schemeClr>
              </a:solidFill>
              <a:latin typeface="+mn-lt"/>
            </a:endParaRPr>
          </a:p>
          <a:p>
            <a:pPr marL="1645920" lvl="4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400" b="1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Forecasting the influx of calls using historical data, at the nascent stage of </a:t>
            </a:r>
            <a:r>
              <a:rPr lang="en-GB" sz="2400" b="1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Master Card </a:t>
            </a:r>
            <a:r>
              <a:rPr lang="en-US" sz="2400" b="1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launch </a:t>
            </a:r>
            <a:endParaRPr lang="en-GB" sz="2400" b="1" dirty="0" smtClean="0">
              <a:solidFill>
                <a:schemeClr val="bg1">
                  <a:lumMod val="95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392972"/>
            <a:ext cx="91440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31520" lvl="2" indent="-384048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Some Facts:</a:t>
            </a:r>
          </a:p>
          <a:p>
            <a:pPr marL="1188720" lvl="3" indent="-384048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Citi Group: </a:t>
            </a:r>
          </a:p>
          <a:p>
            <a:pPr marL="1645920" lvl="4" indent="-384048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dirty="0" smtClean="0">
                <a:solidFill>
                  <a:schemeClr val="bg1">
                    <a:lumMod val="95000"/>
                  </a:schemeClr>
                </a:solidFill>
              </a:rPr>
              <a:t>October 2010, Sold to GE Capital</a:t>
            </a:r>
          </a:p>
          <a:p>
            <a:pPr marL="2103120" lvl="5" indent="-384048">
              <a:buSzPct val="80000"/>
              <a:buFont typeface="Wingdings 2"/>
              <a:buChar char=""/>
              <a:defRPr/>
            </a:pPr>
            <a:r>
              <a:rPr lang="en-GB" sz="2400" dirty="0" smtClean="0">
                <a:solidFill>
                  <a:schemeClr val="bg1">
                    <a:lumMod val="95000"/>
                  </a:schemeClr>
                </a:solidFill>
              </a:rPr>
              <a:t>$1.6 billion of ‘sales finance cards’ assets</a:t>
            </a:r>
          </a:p>
          <a:p>
            <a:pPr marL="2103120" lvl="5" indent="-384048">
              <a:buSzPct val="80000"/>
              <a:buFont typeface="Wingdings 2"/>
              <a:buChar char=""/>
              <a:defRPr/>
            </a:pPr>
            <a:r>
              <a:rPr lang="en-GB" sz="2400" dirty="0" smtClean="0">
                <a:solidFill>
                  <a:schemeClr val="bg1">
                    <a:lumMod val="95000"/>
                  </a:schemeClr>
                </a:solidFill>
              </a:rPr>
              <a:t>About 36 credit card portfolios for retailers and trade groups</a:t>
            </a:r>
          </a:p>
          <a:p>
            <a:pPr marL="2103120" lvl="5" indent="-384048">
              <a:buSzPct val="80000"/>
              <a:defRPr/>
            </a:pPr>
            <a:endParaRPr lang="en-GB" sz="12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1188720" lvl="3" indent="-384048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dirty="0" smtClean="0">
                <a:solidFill>
                  <a:schemeClr val="bg1">
                    <a:lumMod val="95000"/>
                  </a:schemeClr>
                </a:solidFill>
              </a:rPr>
              <a:t>GE Capital:</a:t>
            </a:r>
          </a:p>
          <a:p>
            <a:pPr marL="1645920" lvl="4" indent="-384048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dirty="0" smtClean="0">
                <a:solidFill>
                  <a:schemeClr val="bg1">
                    <a:lumMod val="95000"/>
                  </a:schemeClr>
                </a:solidFill>
              </a:rPr>
              <a:t>12% increase in assets - sales finance business</a:t>
            </a:r>
          </a:p>
          <a:p>
            <a:pPr marL="1645920" lvl="4" indent="-384048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dirty="0" smtClean="0">
                <a:solidFill>
                  <a:schemeClr val="bg1">
                    <a:lumMod val="95000"/>
                  </a:schemeClr>
                </a:solidFill>
              </a:rPr>
              <a:t>Will help the company gain consumer finance relationships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-1676400" y="304800"/>
            <a:ext cx="8763000" cy="613410"/>
            <a:chOff x="-1676400" y="304800"/>
            <a:chExt cx="8763000" cy="613410"/>
          </a:xfrm>
        </p:grpSpPr>
        <p:sp>
          <p:nvSpPr>
            <p:cNvPr id="10" name="Round Diagonal Corner Rectangle 9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11" name="Round Diagonal Corner Rectangle 4"/>
            <p:cNvSpPr/>
            <p:nvPr/>
          </p:nvSpPr>
          <p:spPr>
            <a:xfrm>
              <a:off x="-1676400" y="333376"/>
              <a:ext cx="87630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GE COMPETITIVE ADVANTAGE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1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 Diagonal Corner Rectangle 4"/>
          <p:cNvSpPr/>
          <p:nvPr/>
        </p:nvSpPr>
        <p:spPr>
          <a:xfrm>
            <a:off x="-2514600" y="228600"/>
            <a:ext cx="9829800" cy="553522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/>
        </p:spPr>
        <p:txBody>
          <a:bodyPr lIns="2743200" tIns="121920" rIns="121920" bIns="121920" spcCol="1270" anchor="ctr"/>
          <a:lstStyle/>
          <a:p>
            <a:pPr defTabSz="1422400" fontAlgn="auto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3200" kern="0" dirty="0" smtClea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rPr>
              <a:t>	</a:t>
            </a:r>
            <a:endParaRPr lang="en-US" sz="320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Demi Cond" pitchFamily="34" charset="0"/>
            </a:endParaRPr>
          </a:p>
        </p:txBody>
      </p:sp>
      <p:pic>
        <p:nvPicPr>
          <p:cNvPr id="9" name="Picture 8" descr="business_race__PA_500_clr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705600" y="76200"/>
            <a:ext cx="2286000" cy="1133856"/>
          </a:xfrm>
          <a:prstGeom prst="rect">
            <a:avLst/>
          </a:prstGeom>
        </p:spPr>
      </p:pic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0" y="1066800"/>
            <a:ext cx="8686800" cy="3505200"/>
          </a:xfrm>
        </p:spPr>
        <p:txBody>
          <a:bodyPr/>
          <a:lstStyle/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One of the best companies for Leadership listed in BusinessWeek February 2010.</a:t>
            </a:r>
          </a:p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None/>
              <a:defRPr/>
            </a:pPr>
            <a:endParaRPr lang="en-US" sz="9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1188720" lvl="3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increased morale and satisfaction of the employees.</a:t>
            </a:r>
          </a:p>
          <a:p>
            <a:pPr marL="1188720" lvl="3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None/>
              <a:defRPr/>
            </a:pPr>
            <a:endParaRPr lang="en-US" sz="24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GE ranked # 1 in the ‘Global 100 most sustainable corporations in the world’ – Corporate Knights 27 January 2010.</a:t>
            </a:r>
          </a:p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None/>
              <a:defRPr/>
            </a:pPr>
            <a:endParaRPr lang="en-US" sz="1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GE Rail services received the TDWI Best Practices Awards 2008 for ‘ENTERPRISE BI’.</a:t>
            </a:r>
          </a:p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endParaRPr lang="en-US" sz="28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-1219200" y="304800"/>
            <a:ext cx="8305800" cy="629722"/>
            <a:chOff x="-1219200" y="304800"/>
            <a:chExt cx="8305800" cy="629722"/>
          </a:xfrm>
        </p:grpSpPr>
        <p:sp>
          <p:nvSpPr>
            <p:cNvPr id="7" name="Round Diagonal Corner Rectangle 6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8" name="Round Diagonal Corner Rectangle 4"/>
            <p:cNvSpPr/>
            <p:nvPr/>
          </p:nvSpPr>
          <p:spPr>
            <a:xfrm>
              <a:off x="-1219200" y="381000"/>
              <a:ext cx="83058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AWARDS AND RECOGNITION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 rot="21170350">
            <a:off x="764521" y="5352229"/>
            <a:ext cx="649408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900" cmpd="sng">
                  <a:solidFill>
                    <a:schemeClr val="accent1">
                      <a:satMod val="190000"/>
                      <a:alpha val="55000"/>
                    </a:schemeClr>
                  </a:solidFill>
                  <a:prstDash val="solid"/>
                </a:ln>
                <a:solidFill>
                  <a:schemeClr val="accent1">
                    <a:satMod val="200000"/>
                    <a:tint val="3000"/>
                  </a:schemeClr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</a:rPr>
              <a:t>Any reason behind such feat</a:t>
            </a:r>
            <a:endParaRPr lang="en-US" sz="1400" b="1" dirty="0" smtClean="0">
              <a:ln w="900" cmpd="sng">
                <a:solidFill>
                  <a:schemeClr val="accent1">
                    <a:satMod val="190000"/>
                    <a:alpha val="55000"/>
                  </a:schemeClr>
                </a:solidFill>
                <a:prstDash val="solid"/>
              </a:ln>
              <a:solidFill>
                <a:schemeClr val="accent1">
                  <a:satMod val="200000"/>
                  <a:tint val="3000"/>
                </a:schemeClr>
              </a:solidFill>
              <a:effectLst>
                <a:innerShdw blurRad="101600" dist="76200" dir="5400000">
                  <a:schemeClr val="accent1">
                    <a:satMod val="190000"/>
                    <a:tint val="100000"/>
                    <a:alpha val="74000"/>
                  </a:schemeClr>
                </a:innerShdw>
              </a:effectLst>
              <a:latin typeface="Century Gothic"/>
            </a:endParaRPr>
          </a:p>
        </p:txBody>
      </p:sp>
      <p:pic>
        <p:nvPicPr>
          <p:cNvPr id="16" name="Picture 15" descr="carrying_question_pa_500_clr.gi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856171">
            <a:off x="7086600" y="4780005"/>
            <a:ext cx="762000" cy="9028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2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2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2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500"/>
                            </p:stCondLst>
                            <p:childTnLst>
                              <p:par>
                                <p:cTn id="2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2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8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733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9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96" tmFilter="0, 0; 0.125,0.2665; 0.25,0.4; 0.375,0.465; 0.5,0.5;  0.625,0.535; 0.75,0.6; 0.875,0.7335; 1,1">
                                          <p:stCondLst>
                                            <p:cond delay="99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98" tmFilter="0, 0; 0.125,0.2665; 0.25,0.4; 0.375,0.465; 0.5,0.5;  0.625,0.535; 0.75,0.6; 0.875,0.7335; 1,1">
                                          <p:stCondLst>
                                            <p:cond delay="198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46" tmFilter="0, 0; 0.125,0.2665; 0.25,0.4; 0.375,0.465; 0.5,0.5;  0.625,0.535; 0.75,0.6; 0.875,0.7335; 1,1">
                                          <p:stCondLst>
                                            <p:cond delay="248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39">
                                          <p:stCondLst>
                                            <p:cond delay="97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249" decel="50000">
                                          <p:stCondLst>
                                            <p:cond delay="101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39">
                                          <p:stCondLst>
                                            <p:cond delay="19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249" decel="50000">
                                          <p:stCondLst>
                                            <p:cond delay="2007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39">
                                          <p:stCondLst>
                                            <p:cond delay="2463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249" decel="50000">
                                          <p:stCondLst>
                                            <p:cond delay="250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39">
                                          <p:stCondLst>
                                            <p:cond delay="27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249" decel="50000">
                                          <p:stCondLst>
                                            <p:cond delay="2751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8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733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99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996" tmFilter="0, 0; 0.125,0.2665; 0.25,0.4; 0.375,0.465; 0.5,0.5;  0.625,0.535; 0.75,0.6; 0.875,0.7335; 1,1">
                                          <p:stCondLst>
                                            <p:cond delay="99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498" tmFilter="0, 0; 0.125,0.2665; 0.25,0.4; 0.375,0.465; 0.5,0.5;  0.625,0.535; 0.75,0.6; 0.875,0.7335; 1,1">
                                          <p:stCondLst>
                                            <p:cond delay="198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46" tmFilter="0, 0; 0.125,0.2665; 0.25,0.4; 0.375,0.465; 0.5,0.5;  0.625,0.535; 0.75,0.6; 0.875,0.7335; 1,1">
                                          <p:stCondLst>
                                            <p:cond delay="248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5" dur="39">
                                          <p:stCondLst>
                                            <p:cond delay="975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6" dur="249" decel="50000">
                                          <p:stCondLst>
                                            <p:cond delay="101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39">
                                          <p:stCondLst>
                                            <p:cond delay="19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8" dur="249" decel="50000">
                                          <p:stCondLst>
                                            <p:cond delay="2007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39">
                                          <p:stCondLst>
                                            <p:cond delay="2463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0" dur="249" decel="50000">
                                          <p:stCondLst>
                                            <p:cond delay="250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39">
                                          <p:stCondLst>
                                            <p:cond delay="27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2" dur="249" decel="50000">
                                          <p:stCondLst>
                                            <p:cond delay="2751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0"/>
                            </p:stCondLst>
                            <p:childTnLst>
                              <p:par>
                                <p:cTn id="64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20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6" dur="100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6200" y="1143000"/>
            <a:ext cx="8686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8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GE Investment in research - the cornerstone of innovation for over a century</a:t>
            </a:r>
          </a:p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8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Approximately 36,000  technologists working across businesses and global research centres</a:t>
            </a:r>
          </a:p>
          <a:p>
            <a:pPr marL="731520" lvl="2"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8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Constant investment in </a:t>
            </a:r>
            <a:r>
              <a:rPr lang="en-GB" sz="3200" b="1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Business Intelligence</a:t>
            </a:r>
          </a:p>
        </p:txBody>
      </p:sp>
      <p:grpSp>
        <p:nvGrpSpPr>
          <p:cNvPr id="2" name="Group 6"/>
          <p:cNvGrpSpPr/>
          <p:nvPr/>
        </p:nvGrpSpPr>
        <p:grpSpPr>
          <a:xfrm>
            <a:off x="-1676400" y="304800"/>
            <a:ext cx="8763000" cy="613410"/>
            <a:chOff x="-1676400" y="304800"/>
            <a:chExt cx="8763000" cy="613410"/>
          </a:xfrm>
        </p:grpSpPr>
        <p:sp>
          <p:nvSpPr>
            <p:cNvPr id="10" name="Round Diagonal Corner Rectangle 9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11" name="Round Diagonal Corner Rectangle 4"/>
            <p:cNvSpPr/>
            <p:nvPr/>
          </p:nvSpPr>
          <p:spPr>
            <a:xfrm>
              <a:off x="-1676400" y="333376"/>
              <a:ext cx="87630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GE  SMART INVESTMENT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09600" y="3733800"/>
            <a:ext cx="7772400" cy="1905000"/>
            <a:chOff x="685800" y="3581400"/>
            <a:chExt cx="7772400" cy="1905000"/>
          </a:xfrm>
        </p:grpSpPr>
        <p:sp>
          <p:nvSpPr>
            <p:cNvPr id="8" name="Rounded Rectangle 7"/>
            <p:cNvSpPr/>
            <p:nvPr/>
          </p:nvSpPr>
          <p:spPr>
            <a:xfrm>
              <a:off x="685800" y="3581400"/>
              <a:ext cx="7772400" cy="1905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1002">
              <a:schemeClr val="dk1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" name="Rounded Rectangle 12"/>
            <p:cNvSpPr>
              <a:spLocks noChangeAspect="1"/>
            </p:cNvSpPr>
            <p:nvPr/>
          </p:nvSpPr>
          <p:spPr>
            <a:xfrm>
              <a:off x="914400" y="3896765"/>
              <a:ext cx="2743200" cy="1219200"/>
            </a:xfrm>
            <a:prstGeom prst="roundRect">
              <a:avLst/>
            </a:prstGeom>
            <a:solidFill>
              <a:schemeClr val="tx1">
                <a:lumMod val="95000"/>
                <a:lumOff val="5000"/>
              </a:schemeClr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spcAft>
                  <a:spcPts val="1000"/>
                </a:spcAft>
              </a:pPr>
              <a:r>
                <a:rPr lang="en-GB" sz="1600" b="1" cap="all" dirty="0" smtClean="0"/>
                <a:t>Dyb</a:t>
              </a:r>
            </a:p>
            <a:p>
              <a:pPr lvl="0" algn="ctr">
                <a:spcAft>
                  <a:spcPts val="1000"/>
                </a:spcAft>
              </a:pPr>
              <a:r>
                <a:rPr lang="en-GB" sz="1600" b="1" cap="all" dirty="0" smtClean="0"/>
                <a:t>Destroy your business</a:t>
              </a:r>
              <a:endParaRPr lang="en-US" sz="1600" b="1" cap="all" dirty="0" smtClean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5486400" y="3791990"/>
              <a:ext cx="2667000" cy="1371600"/>
            </a:xfrm>
            <a:prstGeom prst="roundRect">
              <a:avLst/>
            </a:prstGeom>
            <a:solidFill>
              <a:schemeClr val="tx1">
                <a:lumMod val="95000"/>
                <a:lumOff val="5000"/>
              </a:schemeClr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GB" sz="1600" b="1" cap="all" dirty="0" smtClean="0"/>
                <a:t>Gyb </a:t>
              </a:r>
            </a:p>
            <a:p>
              <a:pPr lvl="0" algn="ctr"/>
              <a:r>
                <a:rPr lang="en-GB" sz="1600" b="1" cap="all" dirty="0" smtClean="0"/>
                <a:t>grow your business</a:t>
              </a:r>
              <a:endParaRPr lang="en-US" sz="2800" cap="all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9" name="Straight Connector 18"/>
            <p:cNvCxnSpPr>
              <a:stCxn id="13" idx="3"/>
              <a:endCxn id="14" idx="1"/>
            </p:cNvCxnSpPr>
            <p:nvPr/>
          </p:nvCxnSpPr>
          <p:spPr>
            <a:xfrm flipV="1">
              <a:off x="3657600" y="4477790"/>
              <a:ext cx="1828800" cy="285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/>
          <p:cNvSpPr/>
          <p:nvPr/>
        </p:nvSpPr>
        <p:spPr>
          <a:xfrm>
            <a:off x="2286000" y="571500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800" b="1" i="1" dirty="0" smtClean="0">
                <a:solidFill>
                  <a:schemeClr val="bg1"/>
                </a:solidFill>
              </a:rPr>
              <a:t>One Good Example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500"/>
                            </p:stCondLst>
                            <p:childTnLst>
                              <p:par>
                                <p:cTn id="2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allAtOnce"/>
      <p:bldP spid="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storm_conference_PA_500_clr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90750" y="762000"/>
            <a:ext cx="4762500" cy="418147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50800" dir="5400000" algn="ctr" rotWithShape="0">
              <a:srgbClr val="000000"/>
            </a:outerShdw>
            <a:reflection blurRad="6350" stA="50000" endA="300" endPos="55500" dist="101600" dir="5400000" sy="-100000" algn="bl" rotWithShape="0"/>
          </a:effectLst>
        </p:spPr>
      </p:pic>
      <p:sp>
        <p:nvSpPr>
          <p:cNvPr id="9" name="Rectangle 8"/>
          <p:cNvSpPr/>
          <p:nvPr/>
        </p:nvSpPr>
        <p:spPr>
          <a:xfrm>
            <a:off x="1823362" y="4563070"/>
            <a:ext cx="56092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5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QUESTIONS???</a:t>
            </a:r>
            <a:endParaRPr lang="en-US" sz="5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8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10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animClr clrSpc="rgb">
                                      <p:cBhvr>
                                        <p:cTn id="11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12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13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-1219200" y="304800"/>
            <a:ext cx="8305800" cy="629722"/>
            <a:chOff x="-1219200" y="304800"/>
            <a:chExt cx="8305800" cy="629722"/>
          </a:xfrm>
        </p:grpSpPr>
        <p:sp>
          <p:nvSpPr>
            <p:cNvPr id="6" name="Round Diagonal Corner Rectangle 5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7" name="Round Diagonal Corner Rectangle 4"/>
            <p:cNvSpPr/>
            <p:nvPr/>
          </p:nvSpPr>
          <p:spPr>
            <a:xfrm>
              <a:off x="-1219200" y="381000"/>
              <a:ext cx="83058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REFERENCES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  <p:sp>
        <p:nvSpPr>
          <p:cNvPr id="8" name="Rectangle 7"/>
          <p:cNvSpPr/>
          <p:nvPr/>
        </p:nvSpPr>
        <p:spPr>
          <a:xfrm>
            <a:off x="914400" y="1371600"/>
            <a:ext cx="7077763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ANY COMMENT??  WELCOME?</a:t>
            </a:r>
            <a:endParaRPr lang="en-US" sz="80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000">
              <a:schemeClr val="tx1"/>
            </a:gs>
            <a:gs pos="100000">
              <a:schemeClr val="accent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379622" y="3009900"/>
            <a:ext cx="4762500" cy="4762500"/>
            <a:chOff x="2379622" y="3009900"/>
            <a:chExt cx="4762500" cy="4762500"/>
          </a:xfrm>
        </p:grpSpPr>
        <p:sp>
          <p:nvSpPr>
            <p:cNvPr id="7" name="Donut 6"/>
            <p:cNvSpPr>
              <a:spLocks noChangeAspect="1"/>
            </p:cNvSpPr>
            <p:nvPr/>
          </p:nvSpPr>
          <p:spPr>
            <a:xfrm>
              <a:off x="2379622" y="3009900"/>
              <a:ext cx="4762500" cy="4762500"/>
            </a:xfrm>
            <a:prstGeom prst="donu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39700" dist="38100" dir="5400000" algn="t" rotWithShape="0">
                <a:prstClr val="black">
                  <a:alpha val="40000"/>
                </a:prstClr>
              </a:outerShdw>
            </a:effectLst>
            <a:scene3d>
              <a:camera prst="isometricOffAxis1Top"/>
              <a:lightRig rig="threePt" dir="t">
                <a:rot lat="0" lon="0" rev="1800000"/>
              </a:lightRig>
            </a:scene3d>
            <a:sp3d extrusionH="381000" prstMaterial="softEdge">
              <a:bevelT w="63500" h="63500" prst="convex"/>
              <a:bevelB w="63500" h="63500" prst="convex"/>
              <a:extrusionClr>
                <a:schemeClr val="accent5">
                  <a:lumMod val="7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8" name="TextBox 7"/>
            <p:cNvSpPr txBox="1">
              <a:spLocks noChangeAspect="1"/>
            </p:cNvSpPr>
            <p:nvPr/>
          </p:nvSpPr>
          <p:spPr>
            <a:xfrm>
              <a:off x="3593122" y="5943600"/>
              <a:ext cx="2274278" cy="641106"/>
            </a:xfrm>
            <a:prstGeom prst="rect">
              <a:avLst/>
            </a:prstGeom>
            <a:noFill/>
          </p:spPr>
          <p:txBody>
            <a:bodyPr wrap="none">
              <a:prstTxWarp prst="textCanDown">
                <a:avLst>
                  <a:gd name="adj" fmla="val 22933"/>
                </a:avLst>
              </a:prstTxWarp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400" dirty="0" smtClean="0">
                  <a:gradFill>
                    <a:gsLst>
                      <a:gs pos="0">
                        <a:prstClr val="white">
                          <a:alpha val="70000"/>
                        </a:prstClr>
                      </a:gs>
                      <a:gs pos="77000">
                        <a:prstClr val="white">
                          <a:lumMod val="85000"/>
                        </a:prstClr>
                      </a:gs>
                      <a:gs pos="100000">
                        <a:prstClr val="white">
                          <a:lumMod val="65000"/>
                        </a:prstClr>
                      </a:gs>
                    </a:gsLst>
                    <a:lin ang="0" scaled="1"/>
                  </a:gradFill>
                  <a:latin typeface="Franklin Gothic Medium" pitchFamily="34" charset="0"/>
                </a:rPr>
                <a:t>  INTRODUCTION</a:t>
              </a:r>
              <a:endParaRPr lang="en-US" sz="2400" dirty="0">
                <a:gradFill>
                  <a:gsLst>
                    <a:gs pos="0">
                      <a:prstClr val="white">
                        <a:alpha val="70000"/>
                      </a:prstClr>
                    </a:gs>
                    <a:gs pos="77000">
                      <a:prstClr val="white">
                        <a:lumMod val="85000"/>
                      </a:prstClr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0" scaled="1"/>
                </a:gradFill>
                <a:latin typeface="Franklin Gothic Medium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301642" y="2422074"/>
            <a:ext cx="4286250" cy="4286250"/>
            <a:chOff x="3301642" y="2422074"/>
            <a:chExt cx="4286250" cy="4286250"/>
          </a:xfrm>
        </p:grpSpPr>
        <p:sp>
          <p:nvSpPr>
            <p:cNvPr id="10" name="Donut 9"/>
            <p:cNvSpPr>
              <a:spLocks noChangeAspect="1"/>
            </p:cNvSpPr>
            <p:nvPr/>
          </p:nvSpPr>
          <p:spPr>
            <a:xfrm>
              <a:off x="3301642" y="2422074"/>
              <a:ext cx="4286250" cy="4286250"/>
            </a:xfrm>
            <a:prstGeom prst="donu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139700" dist="38100" dir="5400000" algn="t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8075715" lon="18392745" rev="3456000"/>
              </a:camera>
              <a:lightRig rig="threePt" dir="t">
                <a:rot lat="0" lon="0" rev="1800000"/>
              </a:lightRig>
            </a:scene3d>
            <a:sp3d extrusionH="381000" prstMaterial="softEdge">
              <a:bevelT w="63500" h="63500" prst="convex"/>
              <a:bevelB w="63500" h="63500" prst="convex"/>
              <a:extrusionClr>
                <a:schemeClr val="accent4">
                  <a:lumMod val="7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TextBox 10"/>
            <p:cNvSpPr txBox="1">
              <a:spLocks noChangeAspect="1"/>
            </p:cNvSpPr>
            <p:nvPr/>
          </p:nvSpPr>
          <p:spPr>
            <a:xfrm>
              <a:off x="4191000" y="5013434"/>
              <a:ext cx="2590800" cy="658585"/>
            </a:xfrm>
            <a:prstGeom prst="rect">
              <a:avLst/>
            </a:prstGeom>
            <a:noFill/>
          </p:spPr>
          <p:txBody>
            <a:bodyPr wrap="none">
              <a:prstTxWarp prst="textCanDown">
                <a:avLst>
                  <a:gd name="adj" fmla="val 33333"/>
                </a:avLst>
              </a:prstTxWarp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400" b="1" dirty="0">
                  <a:gradFill>
                    <a:gsLst>
                      <a:gs pos="0">
                        <a:prstClr val="white">
                          <a:alpha val="70000"/>
                        </a:prstClr>
                      </a:gs>
                      <a:gs pos="77000">
                        <a:prstClr val="white">
                          <a:lumMod val="85000"/>
                        </a:prstClr>
                      </a:gs>
                      <a:gs pos="100000">
                        <a:prstClr val="white">
                          <a:lumMod val="65000"/>
                        </a:prstClr>
                      </a:gs>
                    </a:gsLst>
                    <a:lin ang="0" scaled="1"/>
                  </a:gradFill>
                  <a:latin typeface="Franklin Gothic Medium" pitchFamily="34" charset="0"/>
                </a:rPr>
                <a:t>   </a:t>
              </a:r>
              <a:r>
                <a:rPr lang="en-US" sz="2400" b="1" dirty="0" smtClean="0">
                  <a:gradFill>
                    <a:gsLst>
                      <a:gs pos="0">
                        <a:prstClr val="white">
                          <a:alpha val="70000"/>
                        </a:prstClr>
                      </a:gs>
                      <a:gs pos="77000">
                        <a:prstClr val="white">
                          <a:lumMod val="85000"/>
                        </a:prstClr>
                      </a:gs>
                      <a:gs pos="100000">
                        <a:prstClr val="white">
                          <a:lumMod val="65000"/>
                        </a:prstClr>
                      </a:gs>
                    </a:gsLst>
                    <a:lin ang="0" scaled="1"/>
                  </a:gradFill>
                  <a:latin typeface="Franklin Gothic Medium" pitchFamily="34" charset="0"/>
                </a:rPr>
                <a:t>GE CONSUMER FINANCE  </a:t>
              </a:r>
              <a:endParaRPr lang="en-US" sz="2400" b="1" dirty="0">
                <a:gradFill>
                  <a:gsLst>
                    <a:gs pos="0">
                      <a:prstClr val="white">
                        <a:alpha val="70000"/>
                      </a:prstClr>
                    </a:gs>
                    <a:gs pos="77000">
                      <a:prstClr val="white">
                        <a:lumMod val="85000"/>
                      </a:prstClr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0" scaled="1"/>
                </a:gradFill>
                <a:latin typeface="Franklin Gothic Medium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590802" y="1812474"/>
            <a:ext cx="3810000" cy="3810000"/>
            <a:chOff x="2590802" y="1812474"/>
            <a:chExt cx="3810000" cy="3810000"/>
          </a:xfrm>
        </p:grpSpPr>
        <p:sp>
          <p:nvSpPr>
            <p:cNvPr id="12" name="Donut 11"/>
            <p:cNvSpPr>
              <a:spLocks noChangeAspect="1"/>
            </p:cNvSpPr>
            <p:nvPr/>
          </p:nvSpPr>
          <p:spPr>
            <a:xfrm>
              <a:off x="2590802" y="1812474"/>
              <a:ext cx="3810000" cy="3810000"/>
            </a:xfrm>
            <a:prstGeom prst="donut">
              <a:avLst>
                <a:gd name="adj" fmla="val 18023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outerShdw blurRad="139700" dist="38100" dir="5400000" algn="t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8075715" lon="18392745" rev="3456000"/>
              </a:camera>
              <a:lightRig rig="threePt" dir="t">
                <a:rot lat="0" lon="0" rev="1800000"/>
              </a:lightRig>
            </a:scene3d>
            <a:sp3d extrusionH="381000" prstMaterial="softEdge">
              <a:bevelT w="63500" h="63500" prst="convex"/>
              <a:bevelB w="63500" h="63500" prst="convex"/>
              <a:extrusionClr>
                <a:schemeClr val="accent2">
                  <a:lumMod val="7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3" name="TextBox 12"/>
            <p:cNvSpPr txBox="1">
              <a:spLocks noChangeAspect="1"/>
            </p:cNvSpPr>
            <p:nvPr/>
          </p:nvSpPr>
          <p:spPr>
            <a:xfrm>
              <a:off x="3429000" y="4143375"/>
              <a:ext cx="2161443" cy="601579"/>
            </a:xfrm>
            <a:prstGeom prst="rect">
              <a:avLst/>
            </a:prstGeom>
            <a:noFill/>
          </p:spPr>
          <p:txBody>
            <a:bodyPr wrap="none">
              <a:prstTxWarp prst="textCanDown">
                <a:avLst>
                  <a:gd name="adj" fmla="val 30369"/>
                </a:avLst>
              </a:prstTxWarp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400" dirty="0" smtClean="0">
                  <a:gradFill>
                    <a:gsLst>
                      <a:gs pos="0">
                        <a:prstClr val="white">
                          <a:alpha val="70000"/>
                        </a:prstClr>
                      </a:gs>
                      <a:gs pos="77000">
                        <a:prstClr val="white">
                          <a:lumMod val="85000"/>
                        </a:prstClr>
                      </a:gs>
                      <a:gs pos="100000">
                        <a:prstClr val="white">
                          <a:lumMod val="65000"/>
                        </a:prstClr>
                      </a:gs>
                    </a:gsLst>
                    <a:lin ang="0" scaled="1"/>
                  </a:gradFill>
                  <a:latin typeface="Franklin Gothic Medium" pitchFamily="34" charset="0"/>
                </a:rPr>
                <a:t> GECF COMPETITOR  </a:t>
              </a:r>
              <a:endParaRPr lang="en-US" sz="2400" dirty="0">
                <a:gradFill flip="none" rotWithShape="1">
                  <a:gsLst>
                    <a:gs pos="0">
                      <a:prstClr val="white">
                        <a:alpha val="70000"/>
                      </a:prstClr>
                    </a:gs>
                    <a:gs pos="77000">
                      <a:prstClr val="white">
                        <a:lumMod val="85000"/>
                      </a:prstClr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0" scaled="1"/>
                  <a:tileRect/>
                </a:gradFill>
                <a:latin typeface="Franklin Gothic Medium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752600" y="1273626"/>
            <a:ext cx="3810000" cy="3810000"/>
            <a:chOff x="1752600" y="1273626"/>
            <a:chExt cx="3810000" cy="3810000"/>
          </a:xfrm>
        </p:grpSpPr>
        <p:sp>
          <p:nvSpPr>
            <p:cNvPr id="9" name="Donut 8"/>
            <p:cNvSpPr/>
            <p:nvPr/>
          </p:nvSpPr>
          <p:spPr>
            <a:xfrm>
              <a:off x="1752600" y="1273626"/>
              <a:ext cx="3810000" cy="3810000"/>
            </a:xfrm>
            <a:prstGeom prst="donu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139700" dist="38100" dir="5400000" algn="t" rotWithShape="0">
                <a:prstClr val="black">
                  <a:alpha val="40000"/>
                </a:prstClr>
              </a:outerShdw>
            </a:effectLst>
            <a:scene3d>
              <a:camera prst="isometricOffAxis1Top"/>
              <a:lightRig rig="threePt" dir="t">
                <a:rot lat="0" lon="0" rev="1800000"/>
              </a:lightRig>
            </a:scene3d>
            <a:sp3d extrusionH="381000" prstMaterial="softEdge">
              <a:bevelT w="63500" h="63500" prst="convex"/>
              <a:bevelB w="63500" h="63500" prst="convex"/>
              <a:extrusionClr>
                <a:schemeClr val="tx2">
                  <a:lumMod val="60000"/>
                  <a:lumOff val="40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278124" y="3581399"/>
              <a:ext cx="2514600" cy="609601"/>
            </a:xfrm>
            <a:prstGeom prst="rect">
              <a:avLst/>
            </a:prstGeom>
            <a:noFill/>
          </p:spPr>
          <p:txBody>
            <a:bodyPr wrap="none">
              <a:prstTxWarp prst="textCanDown">
                <a:avLst>
                  <a:gd name="adj" fmla="val 33333"/>
                </a:avLst>
              </a:prstTxWarp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400" dirty="0" smtClean="0">
                  <a:gradFill>
                    <a:gsLst>
                      <a:gs pos="0">
                        <a:prstClr val="white">
                          <a:alpha val="70000"/>
                        </a:prstClr>
                      </a:gs>
                      <a:gs pos="77000">
                        <a:prstClr val="white">
                          <a:lumMod val="85000"/>
                        </a:prstClr>
                      </a:gs>
                      <a:gs pos="100000">
                        <a:prstClr val="white">
                          <a:lumMod val="65000"/>
                        </a:prstClr>
                      </a:gs>
                    </a:gsLst>
                    <a:lin ang="0" scaled="1"/>
                  </a:gradFill>
                  <a:latin typeface="Franklin Gothic Medium" pitchFamily="34" charset="0"/>
                </a:rPr>
                <a:t>      GE CASE STUDY  </a:t>
              </a:r>
              <a:endParaRPr lang="en-US" sz="2400" dirty="0">
                <a:gradFill>
                  <a:gsLst>
                    <a:gs pos="0">
                      <a:prstClr val="white">
                        <a:alpha val="70000"/>
                      </a:prstClr>
                    </a:gs>
                    <a:gs pos="77000">
                      <a:prstClr val="white">
                        <a:lumMod val="85000"/>
                      </a:prstClr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0" scaled="1"/>
                </a:gradFill>
                <a:latin typeface="Franklin Gothic Medium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590800" y="685800"/>
            <a:ext cx="3429000" cy="3429000"/>
            <a:chOff x="2590800" y="685800"/>
            <a:chExt cx="3429000" cy="3429000"/>
          </a:xfrm>
        </p:grpSpPr>
        <p:sp>
          <p:nvSpPr>
            <p:cNvPr id="15" name="Donut 14"/>
            <p:cNvSpPr/>
            <p:nvPr/>
          </p:nvSpPr>
          <p:spPr>
            <a:xfrm>
              <a:off x="2590800" y="685800"/>
              <a:ext cx="3429000" cy="3429000"/>
            </a:xfrm>
            <a:prstGeom prst="donu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139700" dist="38100" dir="5400000" algn="t" rotWithShape="0">
                <a:schemeClr val="accent3">
                  <a:lumMod val="50000"/>
                  <a:alpha val="40000"/>
                </a:schemeClr>
              </a:outerShdw>
            </a:effectLst>
            <a:scene3d>
              <a:camera prst="isometricOffAxis1Top">
                <a:rot lat="18075715" lon="18392745" rev="3456000"/>
              </a:camera>
              <a:lightRig rig="threePt" dir="t">
                <a:rot lat="0" lon="0" rev="1800000"/>
              </a:lightRig>
            </a:scene3d>
            <a:sp3d extrusionH="381000" contourW="12700" prstMaterial="softEdge">
              <a:bevelT w="63500" h="63500" prst="convex"/>
              <a:bevelB w="63500" h="63500" prst="convex"/>
              <a:extrusionClr>
                <a:schemeClr val="tx1">
                  <a:lumMod val="75000"/>
                  <a:lumOff val="25000"/>
                </a:schemeClr>
              </a:extrusionClr>
              <a:contourClr>
                <a:schemeClr val="accent3">
                  <a:lumMod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39966" y="2794400"/>
              <a:ext cx="2438400" cy="526868"/>
            </a:xfrm>
            <a:prstGeom prst="rect">
              <a:avLst/>
            </a:prstGeom>
            <a:noFill/>
          </p:spPr>
          <p:txBody>
            <a:bodyPr wrap="none">
              <a:prstTxWarp prst="textCanDown">
                <a:avLst>
                  <a:gd name="adj" fmla="val 30941"/>
                </a:avLst>
              </a:prstTxWarp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400" dirty="0" smtClean="0">
                  <a:gradFill>
                    <a:gsLst>
                      <a:gs pos="0">
                        <a:prstClr val="white">
                          <a:alpha val="70000"/>
                        </a:prstClr>
                      </a:gs>
                      <a:gs pos="77000">
                        <a:prstClr val="white">
                          <a:lumMod val="85000"/>
                        </a:prstClr>
                      </a:gs>
                      <a:gs pos="100000">
                        <a:prstClr val="white">
                          <a:lumMod val="65000"/>
                        </a:prstClr>
                      </a:gs>
                    </a:gsLst>
                    <a:lin ang="0" scaled="1"/>
                  </a:gradFill>
                  <a:latin typeface="Franklin Gothic Medium" pitchFamily="34" charset="0"/>
                </a:rPr>
                <a:t>  CONCLUSION </a:t>
              </a:r>
              <a:endParaRPr lang="en-US" sz="2400" dirty="0">
                <a:gradFill>
                  <a:gsLst>
                    <a:gs pos="0">
                      <a:prstClr val="white">
                        <a:alpha val="70000"/>
                      </a:prstClr>
                    </a:gs>
                    <a:gs pos="77000">
                      <a:prstClr val="white">
                        <a:lumMod val="85000"/>
                      </a:prstClr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0" scaled="1"/>
                </a:gradFill>
                <a:latin typeface="Franklin Gothic Medium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057400" y="76200"/>
            <a:ext cx="3048000" cy="3048000"/>
            <a:chOff x="2057400" y="76200"/>
            <a:chExt cx="3048000" cy="3048000"/>
          </a:xfrm>
        </p:grpSpPr>
        <p:sp>
          <p:nvSpPr>
            <p:cNvPr id="17" name="Donut 16"/>
            <p:cNvSpPr/>
            <p:nvPr/>
          </p:nvSpPr>
          <p:spPr>
            <a:xfrm>
              <a:off x="2057400" y="76200"/>
              <a:ext cx="3048000" cy="3048000"/>
            </a:xfrm>
            <a:prstGeom prst="donut">
              <a:avLst>
                <a:gd name="adj" fmla="val 18023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>
              <a:outerShdw blurRad="139700" dist="38100" dir="5400000" algn="t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8075715" lon="18392745" rev="3456000"/>
              </a:camera>
              <a:lightRig rig="threePt" dir="t">
                <a:rot lat="0" lon="0" rev="1800000"/>
              </a:lightRig>
            </a:scene3d>
            <a:sp3d extrusionH="381000" prstMaterial="softEdge">
              <a:bevelT w="63500" h="63500" prst="convex"/>
              <a:bevelB w="63500" h="63500" prst="convex"/>
              <a:extrusionClr>
                <a:schemeClr val="accent3">
                  <a:lumMod val="7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377966" y="1952298"/>
              <a:ext cx="2209800" cy="481263"/>
            </a:xfrm>
            <a:prstGeom prst="rect">
              <a:avLst/>
            </a:prstGeom>
            <a:noFill/>
          </p:spPr>
          <p:txBody>
            <a:bodyPr wrap="none">
              <a:prstTxWarp prst="textCanDown">
                <a:avLst>
                  <a:gd name="adj" fmla="val 33333"/>
                </a:avLst>
              </a:prstTxWarp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400" dirty="0" smtClean="0">
                  <a:gradFill flip="none" rotWithShape="1">
                    <a:gsLst>
                      <a:gs pos="0">
                        <a:prstClr val="white">
                          <a:alpha val="70000"/>
                        </a:prstClr>
                      </a:gs>
                      <a:gs pos="77000">
                        <a:prstClr val="white">
                          <a:lumMod val="85000"/>
                        </a:prstClr>
                      </a:gs>
                      <a:gs pos="100000">
                        <a:prstClr val="white">
                          <a:lumMod val="65000"/>
                        </a:prstClr>
                      </a:gs>
                    </a:gsLst>
                    <a:lin ang="0" scaled="1"/>
                    <a:tileRect/>
                  </a:gradFill>
                  <a:latin typeface="Franklin Gothic Medium" pitchFamily="34" charset="0"/>
                </a:rPr>
                <a:t>   REFERENCES   </a:t>
              </a:r>
              <a:endParaRPr lang="en-US" sz="2400" dirty="0">
                <a:gradFill flip="none" rotWithShape="1">
                  <a:gsLst>
                    <a:gs pos="0">
                      <a:prstClr val="white">
                        <a:alpha val="70000"/>
                      </a:prstClr>
                    </a:gs>
                    <a:gs pos="77000">
                      <a:prstClr val="white">
                        <a:lumMod val="85000"/>
                      </a:prstClr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0" scaled="1"/>
                  <a:tileRect/>
                </a:gradFill>
                <a:latin typeface="Franklin Gothic Medium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-1219200" y="304800"/>
            <a:ext cx="8305800" cy="629722"/>
            <a:chOff x="-1219200" y="304800"/>
            <a:chExt cx="8305800" cy="629722"/>
          </a:xfrm>
        </p:grpSpPr>
        <p:sp>
          <p:nvSpPr>
            <p:cNvPr id="20" name="Round Diagonal Corner Rectangle 19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2" name="Round Diagonal Corner Rectangle 4"/>
            <p:cNvSpPr/>
            <p:nvPr/>
          </p:nvSpPr>
          <p:spPr>
            <a:xfrm>
              <a:off x="-1219200" y="381000"/>
              <a:ext cx="83058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PRESENTATION OUTLINE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228600" y="6248400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I’D USE ORG CHART HERE</a:t>
            </a:r>
            <a:endParaRPr lang="en-GB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500"/>
                            </p:stCondLst>
                            <p:childTnLst>
                              <p:par>
                                <p:cTn id="7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500"/>
                            </p:stCondLst>
                            <p:childTnLst>
                              <p:par>
                                <p:cTn id="9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000">
              <a:schemeClr val="tx1"/>
            </a:gs>
            <a:gs pos="100000">
              <a:schemeClr val="accent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GE_TransparentBackLogoBlue.png"/>
          <p:cNvPicPr>
            <a:picLocks noChangeAspect="1"/>
          </p:cNvPicPr>
          <p:nvPr/>
        </p:nvPicPr>
        <p:blipFill>
          <a:blip r:embed="rId3" cstate="print">
            <a:lum contrast="5000"/>
          </a:blip>
          <a:srcRect/>
          <a:stretch>
            <a:fillRect/>
          </a:stretch>
        </p:blipFill>
        <p:spPr bwMode="auto">
          <a:xfrm>
            <a:off x="0" y="228600"/>
            <a:ext cx="791622" cy="791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perspectiveRight"/>
            <a:lightRig rig="threePt" dir="t"/>
          </a:scene3d>
        </p:spPr>
      </p:pic>
      <p:sp>
        <p:nvSpPr>
          <p:cNvPr id="25" name="TextBox 24"/>
          <p:cNvSpPr txBox="1"/>
          <p:nvPr/>
        </p:nvSpPr>
        <p:spPr>
          <a:xfrm>
            <a:off x="762000" y="457200"/>
            <a:ext cx="2342308" cy="338554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 wrap="none" rtlCol="0" anchor="ctr" anchorCtr="0">
            <a:spAutoFit/>
          </a:bodyPr>
          <a:lstStyle/>
          <a:p>
            <a:r>
              <a:rPr lang="en-GB" sz="1600" b="1" dirty="0" smtClean="0">
                <a:ln w="0" cap="flat" cmpd="sng">
                  <a:solidFill>
                    <a:schemeClr val="tx1"/>
                  </a:solidFill>
                  <a:prstDash val="solid"/>
                  <a:round/>
                </a:ln>
                <a:solidFill>
                  <a:schemeClr val="bg1"/>
                </a:solidFill>
                <a:latin typeface="Bookman Old Style" pitchFamily="18" charset="0"/>
              </a:rPr>
              <a:t>imagination at work</a:t>
            </a:r>
            <a:endParaRPr lang="en-GB" sz="1600" b="1" dirty="0">
              <a:ln w="0" cap="flat" cmpd="sng">
                <a:solidFill>
                  <a:schemeClr val="tx1"/>
                </a:solidFill>
                <a:prstDash val="solid"/>
                <a:round/>
              </a:ln>
              <a:solidFill>
                <a:schemeClr val="bg1"/>
              </a:solidFill>
              <a:latin typeface="Bookman Old Style" pitchFamily="18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0" y="2753380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84048" algn="ctr" fontAlgn="auto">
              <a:spcBef>
                <a:spcPts val="0"/>
              </a:spcBef>
              <a:spcAft>
                <a:spcPts val="0"/>
              </a:spcAft>
              <a:buSzPct val="80000"/>
              <a:defRPr/>
            </a:pPr>
            <a:r>
              <a:rPr lang="en-GB" sz="28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Imagination      =      innovation</a:t>
            </a:r>
            <a:endParaRPr lang="en-GB" sz="28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-1219200" y="304800"/>
            <a:ext cx="8305800" cy="629722"/>
            <a:chOff x="-1219200" y="304800"/>
            <a:chExt cx="8305800" cy="629722"/>
          </a:xfrm>
        </p:grpSpPr>
        <p:sp>
          <p:nvSpPr>
            <p:cNvPr id="47" name="Round Diagonal Corner Rectangle 46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48" name="Round Diagonal Corner Rectangle 4"/>
            <p:cNvSpPr/>
            <p:nvPr/>
          </p:nvSpPr>
          <p:spPr>
            <a:xfrm>
              <a:off x="-1219200" y="381000"/>
              <a:ext cx="83058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          INTRODUCTION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  <p:sp>
        <p:nvSpPr>
          <p:cNvPr id="49" name="Rectangle 48"/>
          <p:cNvSpPr/>
          <p:nvPr/>
        </p:nvSpPr>
        <p:spPr>
          <a:xfrm>
            <a:off x="0" y="1676400"/>
            <a:ext cx="9144000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 smtClean="0">
                <a:solidFill>
                  <a:schemeClr val="bg1"/>
                </a:solidFill>
                <a:latin typeface="+mn-lt"/>
              </a:rPr>
              <a:t>We live by the mantra</a:t>
            </a:r>
          </a:p>
          <a:p>
            <a:pPr algn="ctr"/>
            <a:r>
              <a:rPr lang="en-GB" sz="2800" b="1" dirty="0" smtClean="0">
                <a:solidFill>
                  <a:schemeClr val="bg1"/>
                </a:solidFill>
                <a:latin typeface="+mn-lt"/>
              </a:rPr>
              <a:t>"What we can imagine, we can make happen”</a:t>
            </a:r>
            <a:endParaRPr lang="en-GB" sz="2800" dirty="0">
              <a:latin typeface="+mn-lt"/>
            </a:endParaRPr>
          </a:p>
        </p:txBody>
      </p:sp>
      <p:pic>
        <p:nvPicPr>
          <p:cNvPr id="50" name="Picture 49" descr="Imagination-The-Brain-As-Mechanism.jpg"/>
          <p:cNvPicPr>
            <a:picLocks noChangeAspect="1"/>
          </p:cNvPicPr>
          <p:nvPr/>
        </p:nvPicPr>
        <p:blipFill>
          <a:blip r:embed="rId4" cstate="print"/>
          <a:srcRect l="16216" t="9246" r="16217" b="24432"/>
          <a:stretch>
            <a:fillRect/>
          </a:stretch>
        </p:blipFill>
        <p:spPr>
          <a:xfrm>
            <a:off x="1752600" y="3544326"/>
            <a:ext cx="1905000" cy="1447800"/>
          </a:xfrm>
          <a:prstGeom prst="rect">
            <a:avLst/>
          </a:prstGeom>
        </p:spPr>
      </p:pic>
      <p:pic>
        <p:nvPicPr>
          <p:cNvPr id="51" name="Picture 50" descr="gear_stack_rotating_PA_500_clr.gif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17347200">
            <a:off x="5790608" y="3216792"/>
            <a:ext cx="1529138" cy="2216141"/>
          </a:xfrm>
          <a:prstGeom prst="rect">
            <a:avLst/>
          </a:prstGeom>
        </p:spPr>
      </p:pic>
      <p:sp>
        <p:nvSpPr>
          <p:cNvPr id="52" name="Right Arrow 51"/>
          <p:cNvSpPr/>
          <p:nvPr/>
        </p:nvSpPr>
        <p:spPr>
          <a:xfrm>
            <a:off x="3200400" y="3849126"/>
            <a:ext cx="22098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2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49" grpId="0"/>
      <p:bldP spid="5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000">
              <a:schemeClr val="tx1"/>
            </a:gs>
            <a:gs pos="100000">
              <a:schemeClr val="accent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GE_TransparentBackLogoBlue.png"/>
          <p:cNvPicPr>
            <a:picLocks noChangeAspect="1"/>
          </p:cNvPicPr>
          <p:nvPr/>
        </p:nvPicPr>
        <p:blipFill>
          <a:blip r:embed="rId3" cstate="print">
            <a:lum contrast="5000"/>
          </a:blip>
          <a:srcRect/>
          <a:stretch>
            <a:fillRect/>
          </a:stretch>
        </p:blipFill>
        <p:spPr bwMode="auto">
          <a:xfrm>
            <a:off x="0" y="228600"/>
            <a:ext cx="791622" cy="791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perspectiveRight"/>
            <a:lightRig rig="threePt" dir="t"/>
          </a:scene3d>
        </p:spPr>
      </p:pic>
      <p:sp>
        <p:nvSpPr>
          <p:cNvPr id="25" name="TextBox 24"/>
          <p:cNvSpPr txBox="1"/>
          <p:nvPr/>
        </p:nvSpPr>
        <p:spPr>
          <a:xfrm>
            <a:off x="762000" y="457200"/>
            <a:ext cx="2342308" cy="338554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 wrap="none" rtlCol="0" anchor="ctr" anchorCtr="0">
            <a:spAutoFit/>
          </a:bodyPr>
          <a:lstStyle/>
          <a:p>
            <a:r>
              <a:rPr lang="en-GB" sz="1600" b="1" dirty="0" smtClean="0">
                <a:ln w="0" cap="flat" cmpd="sng">
                  <a:solidFill>
                    <a:schemeClr val="tx1"/>
                  </a:solidFill>
                  <a:prstDash val="solid"/>
                  <a:round/>
                </a:ln>
                <a:solidFill>
                  <a:schemeClr val="bg1"/>
                </a:solidFill>
                <a:latin typeface="Bookman Old Style" pitchFamily="18" charset="0"/>
              </a:rPr>
              <a:t>imagination at work</a:t>
            </a:r>
            <a:endParaRPr lang="en-GB" sz="1600" b="1" dirty="0">
              <a:ln w="0" cap="flat" cmpd="sng">
                <a:solidFill>
                  <a:schemeClr val="tx1"/>
                </a:solidFill>
                <a:prstDash val="solid"/>
                <a:round/>
              </a:ln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2" name="Group 45"/>
          <p:cNvGrpSpPr/>
          <p:nvPr/>
        </p:nvGrpSpPr>
        <p:grpSpPr>
          <a:xfrm>
            <a:off x="-1219200" y="304800"/>
            <a:ext cx="8305800" cy="629722"/>
            <a:chOff x="-1219200" y="304800"/>
            <a:chExt cx="8305800" cy="629722"/>
          </a:xfrm>
        </p:grpSpPr>
        <p:sp>
          <p:nvSpPr>
            <p:cNvPr id="47" name="Round Diagonal Corner Rectangle 46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48" name="Round Diagonal Corner Rectangle 4"/>
            <p:cNvSpPr/>
            <p:nvPr/>
          </p:nvSpPr>
          <p:spPr>
            <a:xfrm>
              <a:off x="-1219200" y="381000"/>
              <a:ext cx="83058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          INTRODUCTION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169330" y="1143000"/>
            <a:ext cx="876300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8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Diversified infrastructure, finance and media company</a:t>
            </a:r>
          </a:p>
          <a:p>
            <a:pPr marL="1188720" lvl="3" indent="-384048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b="1" dirty="0" smtClean="0">
                <a:solidFill>
                  <a:schemeClr val="bg1"/>
                </a:solidFill>
                <a:latin typeface="+mn-lt"/>
              </a:rPr>
              <a:t>Operates in more than 100 countries</a:t>
            </a:r>
          </a:p>
          <a:p>
            <a:pPr marL="1188720" lvl="3" indent="-384048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b="1" dirty="0" smtClean="0">
                <a:solidFill>
                  <a:schemeClr val="bg1"/>
                </a:solidFill>
                <a:latin typeface="+mn-lt"/>
              </a:rPr>
              <a:t>About 300,000 employees worldwide</a:t>
            </a:r>
          </a:p>
          <a:p>
            <a:pPr marL="1188720" lvl="3" indent="-384048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endParaRPr lang="en-GB" sz="1200" b="1" dirty="0" smtClean="0">
              <a:solidFill>
                <a:schemeClr val="bg1"/>
              </a:solidFill>
              <a:latin typeface="+mn-lt"/>
            </a:endParaRPr>
          </a:p>
          <a:p>
            <a:pPr indent="-384048" algn="just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800" dirty="0" smtClean="0">
                <a:solidFill>
                  <a:schemeClr val="bg1">
                    <a:lumMod val="95000"/>
                  </a:schemeClr>
                </a:solidFill>
              </a:rPr>
              <a:t>GE has a strong set of global businesses</a:t>
            </a:r>
          </a:p>
          <a:p>
            <a:pPr marL="1188720" lvl="3" indent="-384048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b="1" dirty="0" smtClean="0">
                <a:solidFill>
                  <a:schemeClr val="bg1"/>
                </a:solidFill>
              </a:rPr>
              <a:t>2009 Facts, GE delivered solid results despite the tough economic climate</a:t>
            </a:r>
          </a:p>
          <a:p>
            <a:pPr marL="1645920" lvl="4" indent="-384048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000" b="1" dirty="0" smtClean="0">
                <a:solidFill>
                  <a:schemeClr val="bg1"/>
                </a:solidFill>
              </a:rPr>
              <a:t>$11.2 billion earnings</a:t>
            </a:r>
          </a:p>
          <a:p>
            <a:pPr marL="1645920" lvl="4" indent="-384048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000" b="1" dirty="0" smtClean="0">
                <a:solidFill>
                  <a:schemeClr val="bg1"/>
                </a:solidFill>
              </a:rPr>
              <a:t>Over $16.6 billion Industrial cash flow from operating activities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000">
              <a:schemeClr val="tx1"/>
            </a:gs>
            <a:gs pos="100000">
              <a:schemeClr val="accent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Arc 26"/>
          <p:cNvSpPr/>
          <p:nvPr/>
        </p:nvSpPr>
        <p:spPr>
          <a:xfrm>
            <a:off x="-1524000" y="1905000"/>
            <a:ext cx="3048000" cy="3048000"/>
          </a:xfrm>
          <a:prstGeom prst="arc">
            <a:avLst>
              <a:gd name="adj1" fmla="val 16200000"/>
              <a:gd name="adj2" fmla="val 5359794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04800" dist="50800" dir="18900000">
              <a:prstClr val="black">
                <a:alpha val="1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 flipH="1">
            <a:off x="3138488" y="1279525"/>
            <a:ext cx="3840162" cy="4302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b="1" dirty="0" smtClean="0">
                <a:solidFill>
                  <a:schemeClr val="bg1">
                    <a:lumMod val="95000"/>
                  </a:schemeClr>
                </a:solidFill>
                <a:latin typeface="Corbel" pitchFamily="34" charset="0"/>
              </a:rPr>
              <a:t>Energy</a:t>
            </a:r>
            <a:endParaRPr lang="en-US" sz="2200" b="1" dirty="0">
              <a:solidFill>
                <a:schemeClr val="bg1">
                  <a:lumMod val="95000"/>
                </a:schemeClr>
              </a:solidFill>
              <a:latin typeface="Corbel" pitchFamily="34" charset="0"/>
            </a:endParaRPr>
          </a:p>
        </p:txBody>
      </p:sp>
      <p:sp>
        <p:nvSpPr>
          <p:cNvPr id="29" name="TextBox 28"/>
          <p:cNvSpPr txBox="1">
            <a:spLocks noChangeArrowheads="1"/>
          </p:cNvSpPr>
          <p:nvPr/>
        </p:nvSpPr>
        <p:spPr bwMode="auto">
          <a:xfrm flipH="1">
            <a:off x="3505200" y="2133600"/>
            <a:ext cx="3840162" cy="43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200" b="1" dirty="0" smtClean="0">
                <a:solidFill>
                  <a:schemeClr val="bg1"/>
                </a:solidFill>
                <a:latin typeface="Corbel" pitchFamily="34" charset="0"/>
              </a:rPr>
              <a:t>Technology Infrastructure</a:t>
            </a:r>
            <a:endParaRPr lang="en-US" sz="2200" b="1" dirty="0">
              <a:solidFill>
                <a:schemeClr val="bg1"/>
              </a:solidFill>
              <a:latin typeface="Corbel" pitchFamily="34" charset="0"/>
            </a:endParaRPr>
          </a:p>
        </p:txBody>
      </p:sp>
      <p:sp>
        <p:nvSpPr>
          <p:cNvPr id="30" name="TextBox 29"/>
          <p:cNvSpPr txBox="1">
            <a:spLocks noChangeArrowheads="1"/>
          </p:cNvSpPr>
          <p:nvPr/>
        </p:nvSpPr>
        <p:spPr bwMode="auto">
          <a:xfrm flipH="1">
            <a:off x="3666567" y="3124200"/>
            <a:ext cx="3840162" cy="430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200" b="1" dirty="0" smtClean="0">
                <a:solidFill>
                  <a:schemeClr val="bg1"/>
                </a:solidFill>
                <a:latin typeface="Corbel" pitchFamily="34" charset="0"/>
              </a:rPr>
              <a:t>GE Capital</a:t>
            </a:r>
            <a:endParaRPr lang="en-US" sz="2200" b="1" dirty="0">
              <a:solidFill>
                <a:schemeClr val="bg1"/>
              </a:solidFill>
              <a:latin typeface="Corbel" pitchFamily="34" charset="0"/>
            </a:endParaRPr>
          </a:p>
        </p:txBody>
      </p:sp>
      <p:sp>
        <p:nvSpPr>
          <p:cNvPr id="31" name="TextBox 30"/>
          <p:cNvSpPr txBox="1">
            <a:spLocks noChangeArrowheads="1"/>
          </p:cNvSpPr>
          <p:nvPr/>
        </p:nvSpPr>
        <p:spPr bwMode="auto">
          <a:xfrm flipH="1">
            <a:off x="3184525" y="5105400"/>
            <a:ext cx="3444875" cy="43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200" b="1" dirty="0" smtClean="0">
                <a:solidFill>
                  <a:schemeClr val="bg1"/>
                </a:solidFill>
                <a:latin typeface="Corbel" pitchFamily="34" charset="0"/>
              </a:rPr>
              <a:t>NBC Universal</a:t>
            </a:r>
            <a:endParaRPr lang="en-US" sz="2200" b="1" dirty="0">
              <a:solidFill>
                <a:schemeClr val="bg1"/>
              </a:solidFill>
              <a:latin typeface="Corbel" pitchFamily="34" charset="0"/>
            </a:endParaRPr>
          </a:p>
        </p:txBody>
      </p:sp>
      <p:sp>
        <p:nvSpPr>
          <p:cNvPr id="39" name="TextBox 38"/>
          <p:cNvSpPr txBox="1">
            <a:spLocks noChangeArrowheads="1"/>
          </p:cNvSpPr>
          <p:nvPr/>
        </p:nvSpPr>
        <p:spPr bwMode="auto">
          <a:xfrm flipH="1">
            <a:off x="3551238" y="4114800"/>
            <a:ext cx="3840162" cy="430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200" b="1" dirty="0" smtClean="0">
                <a:solidFill>
                  <a:schemeClr val="bg1"/>
                </a:solidFill>
                <a:latin typeface="Corbel" pitchFamily="34" charset="0"/>
              </a:rPr>
              <a:t>Home &amp; Business Solutions</a:t>
            </a:r>
            <a:endParaRPr lang="en-US" sz="2200" b="1" dirty="0">
              <a:solidFill>
                <a:schemeClr val="bg1"/>
              </a:solidFill>
              <a:latin typeface="Corbel" pitchFamily="34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-1219200" y="304800"/>
            <a:ext cx="8305800" cy="629722"/>
            <a:chOff x="-1219200" y="304800"/>
            <a:chExt cx="8305800" cy="629722"/>
          </a:xfrm>
        </p:grpSpPr>
        <p:sp>
          <p:nvSpPr>
            <p:cNvPr id="22" name="Round Diagonal Corner Rectangle 21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41" name="Round Diagonal Corner Rectangle 4"/>
            <p:cNvSpPr/>
            <p:nvPr/>
          </p:nvSpPr>
          <p:spPr>
            <a:xfrm>
              <a:off x="-1219200" y="381000"/>
              <a:ext cx="83058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INTRODUCTION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  <p:sp>
        <p:nvSpPr>
          <p:cNvPr id="26" name="Arc 25"/>
          <p:cNvSpPr/>
          <p:nvPr/>
        </p:nvSpPr>
        <p:spPr>
          <a:xfrm>
            <a:off x="-3429000" y="0"/>
            <a:ext cx="6858000" cy="6858000"/>
          </a:xfrm>
          <a:prstGeom prst="arc">
            <a:avLst>
              <a:gd name="adj1" fmla="val 16200000"/>
              <a:gd name="adj2" fmla="val 5370932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2721676" y="1370363"/>
            <a:ext cx="311727" cy="311727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124200" y="2286000"/>
            <a:ext cx="311727" cy="311727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724026" y="5167972"/>
            <a:ext cx="311727" cy="311727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3145974" y="4186795"/>
            <a:ext cx="311727" cy="311727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3261303" y="3196195"/>
            <a:ext cx="311727" cy="311727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889010" y="1205249"/>
            <a:ext cx="800219" cy="4447500"/>
          </a:xfrm>
          <a:prstGeom prst="rect">
            <a:avLst/>
          </a:prstGeom>
          <a:noFill/>
        </p:spPr>
        <p:txBody>
          <a:bodyPr vert="vert"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+mn-lt"/>
              </a:rPr>
              <a:t>GE DIVERSIFICATION</a:t>
            </a:r>
            <a:endParaRPr lang="en-US" sz="40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+mn-lt"/>
            </a:endParaRPr>
          </a:p>
        </p:txBody>
      </p:sp>
      <p:grpSp>
        <p:nvGrpSpPr>
          <p:cNvPr id="36" name="Group 24"/>
          <p:cNvGrpSpPr>
            <a:grpSpLocks/>
          </p:cNvGrpSpPr>
          <p:nvPr/>
        </p:nvGrpSpPr>
        <p:grpSpPr bwMode="auto">
          <a:xfrm rot="5400000">
            <a:off x="-3128963" y="3314701"/>
            <a:ext cx="6245225" cy="228600"/>
            <a:chOff x="-3200400" y="3314700"/>
            <a:chExt cx="6246420" cy="228600"/>
          </a:xfrm>
        </p:grpSpPr>
        <p:sp>
          <p:nvSpPr>
            <p:cNvPr id="37" name="Rounded Rectangle 36"/>
            <p:cNvSpPr/>
            <p:nvPr/>
          </p:nvSpPr>
          <p:spPr>
            <a:xfrm rot="5400000">
              <a:off x="1331520" y="1828800"/>
              <a:ext cx="228600" cy="3200400"/>
            </a:xfrm>
            <a:prstGeom prst="roundRect">
              <a:avLst>
                <a:gd name="adj" fmla="val 35051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prstMaterial="matte">
              <a:bevelT w="63500" h="63500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38" name="Rounded Rectangle 37"/>
            <p:cNvSpPr/>
            <p:nvPr/>
          </p:nvSpPr>
          <p:spPr>
            <a:xfrm rot="5400000">
              <a:off x="-1714500" y="1828800"/>
              <a:ext cx="228600" cy="3200400"/>
            </a:xfrm>
            <a:prstGeom prst="roundRect">
              <a:avLst>
                <a:gd name="adj" fmla="val 35051"/>
              </a:avLst>
            </a:prstGeom>
            <a:no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prstMaterial="matte">
              <a:bevelT w="63500" h="63500"/>
              <a:contourClr>
                <a:srgbClr val="FFFFFF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7380000">
                                      <p:cBhvr>
                                        <p:cTn id="1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>
                                        <p:cTn id="1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29975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960000">
                                      <p:cBhvr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29975"/>
                                      </p:to>
                                    </p:animClr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960000">
                                      <p:cBhvr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29975"/>
                                      </p:to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960000">
                                      <p:cBhvr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29975"/>
                                      </p:to>
                                    </p:animClr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960000">
                                      <p:cBhvr>
                                        <p:cTn id="5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29975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8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7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>
                                      <p:cBhvr>
                                        <p:cTn id="6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9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7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0" grpId="1"/>
      <p:bldP spid="31" grpId="0"/>
      <p:bldP spid="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000">
              <a:schemeClr val="tx1"/>
            </a:gs>
            <a:gs pos="100000">
              <a:schemeClr val="accent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6"/>
          <p:cNvGrpSpPr/>
          <p:nvPr/>
        </p:nvGrpSpPr>
        <p:grpSpPr>
          <a:xfrm>
            <a:off x="-1219200" y="304800"/>
            <a:ext cx="8305800" cy="629722"/>
            <a:chOff x="-1219200" y="304800"/>
            <a:chExt cx="8305800" cy="629722"/>
          </a:xfrm>
        </p:grpSpPr>
        <p:sp>
          <p:nvSpPr>
            <p:cNvPr id="20" name="Round Diagonal Corner Rectangle 19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2" name="Round Diagonal Corner Rectangle 4"/>
            <p:cNvSpPr/>
            <p:nvPr/>
          </p:nvSpPr>
          <p:spPr>
            <a:xfrm>
              <a:off x="-1219200" y="381000"/>
              <a:ext cx="83058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GE CAPITAL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  <p:sp>
        <p:nvSpPr>
          <p:cNvPr id="44" name="Rectangle 43"/>
          <p:cNvSpPr>
            <a:spLocks/>
          </p:cNvSpPr>
          <p:nvPr/>
        </p:nvSpPr>
        <p:spPr>
          <a:xfrm>
            <a:off x="762000" y="1409849"/>
            <a:ext cx="7620000" cy="3924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84048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8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One of the largest credit providers in the world</a:t>
            </a:r>
          </a:p>
          <a:p>
            <a:pPr indent="-384048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8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Some Facts and Figures:</a:t>
            </a:r>
            <a:endParaRPr lang="en-GB" sz="400" dirty="0" smtClean="0">
              <a:solidFill>
                <a:schemeClr val="bg1">
                  <a:lumMod val="95000"/>
                </a:schemeClr>
              </a:solidFill>
              <a:latin typeface="+mn-lt"/>
            </a:endParaRPr>
          </a:p>
          <a:p>
            <a:pPr marL="1188720" lvl="3" indent="-384048" algn="just" fontAlgn="auto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b="1" dirty="0" smtClean="0">
                <a:solidFill>
                  <a:schemeClr val="bg1"/>
                </a:solidFill>
                <a:latin typeface="+mn-lt"/>
              </a:rPr>
              <a:t>2009 Net Income : $2.3B</a:t>
            </a:r>
          </a:p>
          <a:p>
            <a:pPr marL="1188720" lvl="3" indent="-384048" algn="just" fontAlgn="auto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b="1" dirty="0" smtClean="0">
                <a:solidFill>
                  <a:schemeClr val="bg1"/>
                </a:solidFill>
                <a:latin typeface="+mn-lt"/>
              </a:rPr>
              <a:t>4Q 2009 Assets: $625B</a:t>
            </a:r>
          </a:p>
          <a:p>
            <a:pPr marL="1188720" lvl="3" indent="-384048" algn="just" fontAlgn="auto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b="1" dirty="0" smtClean="0">
                <a:solidFill>
                  <a:schemeClr val="bg1"/>
                </a:solidFill>
                <a:latin typeface="+mn-lt"/>
              </a:rPr>
              <a:t>Operations in 55 countries</a:t>
            </a:r>
          </a:p>
          <a:p>
            <a:pPr marL="1188720" lvl="3" indent="-384048" algn="just" fontAlgn="auto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b="1" dirty="0" smtClean="0">
                <a:solidFill>
                  <a:schemeClr val="bg1"/>
                </a:solidFill>
                <a:latin typeface="+mn-lt"/>
              </a:rPr>
              <a:t>1 million commercial customers</a:t>
            </a:r>
          </a:p>
          <a:p>
            <a:pPr marL="1188720" lvl="3" indent="-384048" algn="just" fontAlgn="auto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b="1" dirty="0" smtClean="0">
                <a:solidFill>
                  <a:schemeClr val="bg1"/>
                </a:solidFill>
                <a:latin typeface="+mn-lt"/>
              </a:rPr>
              <a:t>Above 100 million consumer customers</a:t>
            </a:r>
          </a:p>
          <a:p>
            <a:pPr marL="1188720" lvl="3" indent="-384048" algn="just" fontAlgn="auto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GB" sz="2400" b="1" dirty="0" smtClean="0">
                <a:solidFill>
                  <a:schemeClr val="bg1"/>
                </a:solidFill>
                <a:latin typeface="+mn-lt"/>
              </a:rPr>
              <a:t>More than 60,000 employees</a:t>
            </a:r>
          </a:p>
        </p:txBody>
      </p:sp>
      <p:pic>
        <p:nvPicPr>
          <p:cNvPr id="46" name="Picture 4" descr="facts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62800" y="228601"/>
            <a:ext cx="11430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10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1000"/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1000"/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1000"/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1000"/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1000"/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00"/>
                            </p:stCondLst>
                            <p:childTnLst>
                              <p:par>
                                <p:cTn id="3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1000"/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8000"/>
                            </p:stCondLst>
                            <p:childTnLst>
                              <p:par>
                                <p:cTn id="4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5" dur="1000"/>
                                        <p:tgtEl>
                                          <p:spTgt spid="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usiness_figure_pointing_sign_PA_500_clr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05000" y="762000"/>
            <a:ext cx="5334000" cy="5334000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7" name="TextBox 6"/>
          <p:cNvSpPr txBox="1"/>
          <p:nvPr/>
        </p:nvSpPr>
        <p:spPr>
          <a:xfrm>
            <a:off x="2133600" y="4114801"/>
            <a:ext cx="5334000" cy="701731"/>
          </a:xfrm>
          <a:prstGeom prst="rect">
            <a:avLst/>
          </a:prstGeom>
          <a:noFill/>
          <a:ln w="34925">
            <a:solidFill>
              <a:srgbClr val="FFFFFF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txBody>
          <a:bodyPr wrap="square" rtlCol="0">
            <a:spAutoFit/>
          </a:bodyPr>
          <a:lstStyle/>
          <a:p>
            <a:pPr lvl="0" algn="ctr" defTabSz="1422400" fontAlgn="auto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4400" b="1" kern="0" dirty="0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rPr>
              <a:t>THE  e-CASE STUDY</a:t>
            </a:r>
            <a:endParaRPr lang="en-US" sz="4400" b="1" dirty="0" smtClean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Demi Con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1447800"/>
            <a:ext cx="9144000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31520" lvl="2" indent="-384048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Coles Myer, Australia</a:t>
            </a:r>
          </a:p>
          <a:p>
            <a:pPr marL="1188720" lvl="3" indent="-384048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Largest non-banking credit card operator</a:t>
            </a:r>
          </a:p>
          <a:p>
            <a:pPr marL="1188720" lvl="3" indent="-384048" fontAlgn="auto"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A large retailer – stores’ owner and operator</a:t>
            </a:r>
          </a:p>
          <a:p>
            <a:pPr marL="1188720" lvl="3" indent="-384048" fontAlgn="auto">
              <a:spcBef>
                <a:spcPts val="0"/>
              </a:spcBef>
              <a:spcAft>
                <a:spcPts val="0"/>
              </a:spcAft>
              <a:buSzPct val="80000"/>
              <a:defRPr/>
            </a:pPr>
            <a:endParaRPr lang="en-US" sz="1600" dirty="0" smtClean="0">
              <a:solidFill>
                <a:schemeClr val="bg1">
                  <a:lumMod val="95000"/>
                </a:schemeClr>
              </a:solidFill>
              <a:latin typeface="+mn-lt"/>
            </a:endParaRPr>
          </a:p>
          <a:p>
            <a:pPr marL="731520" lvl="2" indent="-384048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GE Capital acquired Coles Myer in 1995 </a:t>
            </a:r>
          </a:p>
          <a:p>
            <a:pPr marL="1188720" lvl="3" indent="-384048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 2"/>
              <a:buChar char=""/>
              <a:defRPr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+mn-lt"/>
              </a:rPr>
              <a:t>Establishment  of GECFA ( General Electric Consumer Finance Australia)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-1219200" y="304800"/>
            <a:ext cx="8305800" cy="629722"/>
            <a:chOff x="-1219200" y="304800"/>
            <a:chExt cx="8305800" cy="629722"/>
          </a:xfrm>
        </p:grpSpPr>
        <p:sp>
          <p:nvSpPr>
            <p:cNvPr id="9" name="Round Diagonal Corner Rectangle 8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10" name="Round Diagonal Corner Rectangle 4"/>
            <p:cNvSpPr/>
            <p:nvPr/>
          </p:nvSpPr>
          <p:spPr>
            <a:xfrm>
              <a:off x="-1219200" y="381000"/>
              <a:ext cx="83058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ACQUISITION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1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10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10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roup 77"/>
          <p:cNvGrpSpPr/>
          <p:nvPr/>
        </p:nvGrpSpPr>
        <p:grpSpPr>
          <a:xfrm>
            <a:off x="134583" y="838200"/>
            <a:ext cx="8755520" cy="5943600"/>
            <a:chOff x="134583" y="661960"/>
            <a:chExt cx="8755520" cy="5943600"/>
          </a:xfrm>
        </p:grpSpPr>
        <p:sp>
          <p:nvSpPr>
            <p:cNvPr id="33" name="Cloud 32"/>
            <p:cNvSpPr/>
            <p:nvPr/>
          </p:nvSpPr>
          <p:spPr>
            <a:xfrm rot="541978">
              <a:off x="958845" y="661960"/>
              <a:ext cx="7931258" cy="5943600"/>
            </a:xfrm>
            <a:prstGeom prst="cloud">
              <a:avLst/>
            </a:prstGeom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002">
              <a:schemeClr val="dk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5" name="Pentagon 34"/>
            <p:cNvSpPr/>
            <p:nvPr/>
          </p:nvSpPr>
          <p:spPr>
            <a:xfrm rot="670826">
              <a:off x="134583" y="989821"/>
              <a:ext cx="1447800" cy="609600"/>
            </a:xfrm>
            <a:prstGeom prst="homePlate">
              <a:avLst/>
            </a:prstGeom>
            <a:solidFill>
              <a:schemeClr val="accent4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 smtClean="0"/>
                <a:t>GE NEEDS</a:t>
              </a:r>
              <a:endParaRPr lang="en-GB" b="1" dirty="0"/>
            </a:p>
          </p:txBody>
        </p:sp>
        <p:sp>
          <p:nvSpPr>
            <p:cNvPr id="36" name="Chevron 35"/>
            <p:cNvSpPr/>
            <p:nvPr/>
          </p:nvSpPr>
          <p:spPr>
            <a:xfrm rot="670826">
              <a:off x="1393761" y="1154293"/>
              <a:ext cx="533400" cy="609600"/>
            </a:xfrm>
            <a:prstGeom prst="chevron">
              <a:avLst/>
            </a:prstGeom>
            <a:solidFill>
              <a:schemeClr val="accent4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b="1" dirty="0">
                <a:solidFill>
                  <a:schemeClr val="tx1"/>
                </a:solidFill>
              </a:endParaRPr>
            </a:p>
          </p:txBody>
        </p:sp>
        <p:grpSp>
          <p:nvGrpSpPr>
            <p:cNvPr id="77" name="Group 76"/>
            <p:cNvGrpSpPr/>
            <p:nvPr/>
          </p:nvGrpSpPr>
          <p:grpSpPr>
            <a:xfrm rot="464863">
              <a:off x="1219200" y="1676400"/>
              <a:ext cx="7391400" cy="3962400"/>
              <a:chOff x="1066800" y="1905000"/>
              <a:chExt cx="7391400" cy="3962400"/>
            </a:xfrm>
          </p:grpSpPr>
          <p:sp>
            <p:nvSpPr>
              <p:cNvPr id="37" name="Rounded Rectangle 36"/>
              <p:cNvSpPr/>
              <p:nvPr/>
            </p:nvSpPr>
            <p:spPr>
              <a:xfrm>
                <a:off x="1981200" y="1905000"/>
                <a:ext cx="3276600" cy="1066800"/>
              </a:xfrm>
              <a:prstGeom prst="round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 smtClean="0"/>
                  <a:t>An efficient WFM which can yield better visibility to the top level management</a:t>
                </a:r>
                <a:endParaRPr lang="en-GB" b="1" dirty="0" smtClean="0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3886200" y="4572000"/>
                <a:ext cx="2438400" cy="129540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GB" b="1" cap="all" dirty="0" smtClean="0"/>
                  <a:t>Multi-skill management</a:t>
                </a:r>
                <a:endParaRPr lang="en-US" sz="3200" cap="all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41" name="Oval 40"/>
              <p:cNvSpPr>
                <a:spLocks noChangeAspect="1"/>
              </p:cNvSpPr>
              <p:nvPr/>
            </p:nvSpPr>
            <p:spPr>
              <a:xfrm>
                <a:off x="1066800" y="4419600"/>
                <a:ext cx="2438400" cy="121920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>
                  <a:spcAft>
                    <a:spcPts val="1000"/>
                  </a:spcAft>
                </a:pPr>
                <a:r>
                  <a:rPr lang="en-GB" b="1" cap="all" dirty="0" smtClean="0"/>
                  <a:t>EFFECTIVE Forecasting</a:t>
                </a:r>
                <a:endParaRPr lang="en-US" b="1" cap="all" dirty="0" smtClean="0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6019800" y="3006436"/>
                <a:ext cx="2438400" cy="129540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scene3d>
                <a:camera prst="orthographicFront"/>
                <a:lightRig rig="threePt" dir="t"/>
              </a:scene3d>
              <a:sp3d>
                <a:bevelT w="165100" prst="coolSlan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GB" b="1" cap="all" dirty="0" smtClean="0"/>
                  <a:t>Multi-site management</a:t>
                </a:r>
                <a:endParaRPr lang="en-US" sz="3200" cap="all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58" name="Elbow Connector 57"/>
              <p:cNvCxnSpPr>
                <a:stCxn id="37" idx="2"/>
                <a:endCxn id="41" idx="0"/>
              </p:cNvCxnSpPr>
              <p:nvPr/>
            </p:nvCxnSpPr>
            <p:spPr>
              <a:xfrm rot="5400000">
                <a:off x="2228850" y="3028950"/>
                <a:ext cx="1447800" cy="1333500"/>
              </a:xfrm>
              <a:prstGeom prst="bentConnector3">
                <a:avLst>
                  <a:gd name="adj1" fmla="val 46874"/>
                </a:avLst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Elbow Connector 67"/>
              <p:cNvCxnSpPr>
                <a:stCxn id="37" idx="2"/>
                <a:endCxn id="40" idx="0"/>
              </p:cNvCxnSpPr>
              <p:nvPr/>
            </p:nvCxnSpPr>
            <p:spPr>
              <a:xfrm rot="16200000" flipH="1">
                <a:off x="3562350" y="3028950"/>
                <a:ext cx="1600200" cy="1485900"/>
              </a:xfrm>
              <a:prstGeom prst="bentConnector3">
                <a:avLst>
                  <a:gd name="adj1" fmla="val 41977"/>
                </a:avLst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Elbow Connector 73"/>
              <p:cNvCxnSpPr>
                <a:stCxn id="37" idx="2"/>
                <a:endCxn id="44" idx="2"/>
              </p:cNvCxnSpPr>
              <p:nvPr/>
            </p:nvCxnSpPr>
            <p:spPr>
              <a:xfrm rot="16200000" flipH="1">
                <a:off x="4478482" y="2112818"/>
                <a:ext cx="682336" cy="2400300"/>
              </a:xfrm>
              <a:prstGeom prst="bentConnector2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9" name="Group 38"/>
          <p:cNvGrpSpPr/>
          <p:nvPr/>
        </p:nvGrpSpPr>
        <p:grpSpPr>
          <a:xfrm>
            <a:off x="-1447800" y="304800"/>
            <a:ext cx="8534400" cy="613410"/>
            <a:chOff x="-1447800" y="304800"/>
            <a:chExt cx="8534400" cy="613410"/>
          </a:xfrm>
        </p:grpSpPr>
        <p:sp>
          <p:nvSpPr>
            <p:cNvPr id="42" name="Round Diagonal Corner Rectangle 41"/>
            <p:cNvSpPr/>
            <p:nvPr/>
          </p:nvSpPr>
          <p:spPr>
            <a:xfrm>
              <a:off x="-1219200" y="304800"/>
              <a:ext cx="7924800" cy="613410"/>
            </a:xfrm>
            <a:prstGeom prst="round2DiagRect">
              <a:avLst/>
            </a:prstGeom>
            <a:gradFill rotWithShape="0"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 prst="artDeco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43" name="Round Diagonal Corner Rectangle 4"/>
            <p:cNvSpPr/>
            <p:nvPr/>
          </p:nvSpPr>
          <p:spPr>
            <a:xfrm>
              <a:off x="-1447800" y="331572"/>
              <a:ext cx="8534400" cy="55352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743200" tIns="121920" rIns="121920" bIns="121920" spcCol="1270" anchor="ctr"/>
            <a:lstStyle/>
            <a:p>
              <a:pPr algn="ctr" defTabSz="142240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GECF</a:t>
              </a:r>
              <a:r>
                <a:rPr lang="en-US" sz="3200" cap="all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 Required</a:t>
              </a:r>
              <a:r>
                <a:rPr lang="en-US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anklin Gothic Demi Cond" pitchFamily="34" charset="0"/>
                </a:rPr>
                <a:t> FRAMEWORK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atic text effects for PowerPoint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7856CD46387443811428F16B5378D3" ma:contentTypeVersion="0" ma:contentTypeDescription="Create a new document." ma:contentTypeScope="" ma:versionID="17a1fa9394e9df3ffe0f82bd7dbd4843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81C9960D-3BE5-4EAD-A701-DC2D50DEBCA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DFD8CBE-6453-4960-BAD5-B8B37A97A6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7849A633-8B91-4BBC-B59D-0E7B3905DC3B}">
  <ds:schemaRefs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Animated hierarchy and process graphics with SmartArt</Template>
  <TotalTime>2655</TotalTime>
  <Words>2482</Words>
  <Application>Microsoft Office PowerPoint</Application>
  <PresentationFormat>On-screen Show (4:3)</PresentationFormat>
  <Paragraphs>385</Paragraphs>
  <Slides>17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Static text effects for PowerPoint slides</vt:lpstr>
      <vt:lpstr>22_Office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workgroup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uzy</dc:creator>
  <cp:lastModifiedBy>Blessing Udoisang</cp:lastModifiedBy>
  <cp:revision>694</cp:revision>
  <dcterms:created xsi:type="dcterms:W3CDTF">2009-04-01T11:41:39Z</dcterms:created>
  <dcterms:modified xsi:type="dcterms:W3CDTF">2011-04-21T08:28:56Z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0x0101004F7856CD46387443811428F16B5378D3</vt:lpwstr>
  </property>
  <property fmtid="{D5CDD505-2E9C-101B-9397-08002B2CF9AE}" pid="3" name="_TemplateID">
    <vt:lpwstr>TC103382681033</vt:lpwstr>
  </property>
</Properties>
</file>